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2280383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9500"/>
            <a:ext cx="21971000" cy="7241583"/>
          </a:xfrm>
          <a:prstGeom prst="rect">
            <a:avLst/>
          </a:prstGeom>
        </p:spPr>
        <p:txBody>
          <a:bodyPr anchor="b"/>
          <a:lstStyle>
            <a:lvl1pPr marL="0" indent="0" algn="ctr">
              <a:lnSpc>
                <a:spcPct val="80000"/>
              </a:lnSpc>
              <a:spcBef>
                <a:spcPts val="0"/>
              </a:spcBef>
              <a:buSzTx/>
              <a:buNone/>
              <a:defRPr b="1" spc="-250" sz="25000">
                <a:solidFill>
                  <a:srgbClr val="CB297B"/>
                </a:solidFill>
              </a:defRPr>
            </a:lvl1pPr>
            <a:lvl2pPr marL="0" indent="457200" algn="ctr">
              <a:lnSpc>
                <a:spcPct val="80000"/>
              </a:lnSpc>
              <a:spcBef>
                <a:spcPts val="0"/>
              </a:spcBef>
              <a:buSzTx/>
              <a:buNone/>
              <a:defRPr b="1" spc="-250" sz="25000">
                <a:solidFill>
                  <a:srgbClr val="CB297B"/>
                </a:solidFill>
              </a:defRPr>
            </a:lvl2pPr>
            <a:lvl3pPr marL="0" indent="914400" algn="ctr">
              <a:lnSpc>
                <a:spcPct val="80000"/>
              </a:lnSpc>
              <a:spcBef>
                <a:spcPts val="0"/>
              </a:spcBef>
              <a:buSzTx/>
              <a:buNone/>
              <a:defRPr b="1" spc="-250" sz="25000">
                <a:solidFill>
                  <a:srgbClr val="CB297B"/>
                </a:solidFill>
              </a:defRPr>
            </a:lvl3pPr>
            <a:lvl4pPr marL="0" indent="1371600" algn="ctr">
              <a:lnSpc>
                <a:spcPct val="80000"/>
              </a:lnSpc>
              <a:spcBef>
                <a:spcPts val="0"/>
              </a:spcBef>
              <a:buSzTx/>
              <a:buNone/>
              <a:defRPr b="1" spc="-250" sz="25000">
                <a:solidFill>
                  <a:srgbClr val="CB297B"/>
                </a:solidFill>
              </a:defRPr>
            </a:lvl4pPr>
            <a:lvl5pPr marL="0" indent="1828800" algn="ctr">
              <a:lnSpc>
                <a:spcPct val="80000"/>
              </a:lnSpc>
              <a:spcBef>
                <a:spcPts val="0"/>
              </a:spcBef>
              <a:buSzTx/>
              <a:buNone/>
              <a:defRPr b="1" spc="-250" sz="25000">
                <a:solidFill>
                  <a:srgbClr val="CB297B"/>
                </a:solidFill>
              </a:defRPr>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solidFill>
                  <a:srgbClr val="CB297B"/>
                </a:solidFill>
                <a:latin typeface="Helvetica Neue Medium"/>
                <a:ea typeface="Helvetica Neue Medium"/>
                <a:cs typeface="Helvetica Neue Medium"/>
                <a:sym typeface="Helvetica Neue Medium"/>
              </a:defRPr>
            </a:lvl1pPr>
            <a:lvl2pPr marL="638923" indent="-12700">
              <a:spcBef>
                <a:spcPts val="0"/>
              </a:spcBef>
              <a:buSzTx/>
              <a:buNone/>
              <a:defRPr spc="-170" sz="8500">
                <a:solidFill>
                  <a:srgbClr val="CB297B"/>
                </a:solidFill>
                <a:latin typeface="Helvetica Neue Medium"/>
                <a:ea typeface="Helvetica Neue Medium"/>
                <a:cs typeface="Helvetica Neue Medium"/>
                <a:sym typeface="Helvetica Neue Medium"/>
              </a:defRPr>
            </a:lvl2pPr>
            <a:lvl3pPr marL="638923" indent="444500">
              <a:spcBef>
                <a:spcPts val="0"/>
              </a:spcBef>
              <a:buSzTx/>
              <a:buNone/>
              <a:defRPr spc="-170" sz="8500">
                <a:solidFill>
                  <a:srgbClr val="CB297B"/>
                </a:solidFill>
                <a:latin typeface="Helvetica Neue Medium"/>
                <a:ea typeface="Helvetica Neue Medium"/>
                <a:cs typeface="Helvetica Neue Medium"/>
                <a:sym typeface="Helvetica Neue Medium"/>
              </a:defRPr>
            </a:lvl3pPr>
            <a:lvl4pPr marL="638923" indent="901700">
              <a:spcBef>
                <a:spcPts val="0"/>
              </a:spcBef>
              <a:buSzTx/>
              <a:buNone/>
              <a:defRPr spc="-170" sz="8500">
                <a:solidFill>
                  <a:srgbClr val="CB297B"/>
                </a:solidFill>
                <a:latin typeface="Helvetica Neue Medium"/>
                <a:ea typeface="Helvetica Neue Medium"/>
                <a:cs typeface="Helvetica Neue Medium"/>
                <a:sym typeface="Helvetica Neue Medium"/>
              </a:defRPr>
            </a:lvl4pPr>
            <a:lvl5pPr marL="638923" indent="1358900">
              <a:spcBef>
                <a:spcPts val="0"/>
              </a:spcBef>
              <a:buSzTx/>
              <a:buNone/>
              <a:defRPr spc="-170" sz="8500">
                <a:solidFill>
                  <a:srgbClr val="CB297B"/>
                </a:solidFill>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looming red tulips in a field"/>
          <p:cNvSpPr/>
          <p:nvPr>
            <p:ph type="pic" sz="quarter" idx="21"/>
          </p:nvPr>
        </p:nvSpPr>
        <p:spPr>
          <a:xfrm>
            <a:off x="14686168" y="1266539"/>
            <a:ext cx="9636012" cy="5422901"/>
          </a:xfrm>
          <a:prstGeom prst="rect">
            <a:avLst/>
          </a:prstGeom>
        </p:spPr>
        <p:txBody>
          <a:bodyPr lIns="91439" tIns="45719" rIns="91439" bIns="45719">
            <a:noAutofit/>
          </a:bodyPr>
          <a:lstStyle/>
          <a:p>
            <a:pPr/>
          </a:p>
        </p:txBody>
      </p:sp>
      <p:sp>
        <p:nvSpPr>
          <p:cNvPr id="145" name="Angled aerial view of colourful tulip fields"/>
          <p:cNvSpPr/>
          <p:nvPr>
            <p:ph type="pic" sz="quarter" idx="22"/>
          </p:nvPr>
        </p:nvSpPr>
        <p:spPr>
          <a:xfrm>
            <a:off x="15431076" y="7085972"/>
            <a:ext cx="8146308" cy="5428043"/>
          </a:xfrm>
          <a:prstGeom prst="rect">
            <a:avLst/>
          </a:prstGeom>
        </p:spPr>
        <p:txBody>
          <a:bodyPr lIns="91439" tIns="45719" rIns="91439" bIns="45719">
            <a:noAutofit/>
          </a:bodyPr>
          <a:lstStyle/>
          <a:p>
            <a:pPr/>
          </a:p>
        </p:txBody>
      </p:sp>
      <p:sp>
        <p:nvSpPr>
          <p:cNvPr id="146" name="Colourful tulip field in front of a Dutch windmill"/>
          <p:cNvSpPr/>
          <p:nvPr>
            <p:ph type="pic" idx="23"/>
          </p:nvPr>
        </p:nvSpPr>
        <p:spPr>
          <a:xfrm>
            <a:off x="-163770" y="1270000"/>
            <a:ext cx="16918438" cy="11243712"/>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4" name="Angled aerial view of colourful tulip fields"/>
          <p:cNvSpPr/>
          <p:nvPr>
            <p:ph type="pic" idx="21"/>
          </p:nvPr>
        </p:nvSpPr>
        <p:spPr>
          <a:xfrm>
            <a:off x="0" y="-1265767"/>
            <a:ext cx="24384000" cy="16247534"/>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1" name="Colourful tulip field in front of a Dutch windmill"/>
          <p:cNvSpPr/>
          <p:nvPr>
            <p:ph type="pic" idx="21"/>
          </p:nvPr>
        </p:nvSpPr>
        <p:spPr>
          <a:xfrm>
            <a:off x="0" y="-1244600"/>
            <a:ext cx="24384000" cy="162052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7601"/>
          </a:xfrm>
          <a:prstGeom prst="rect">
            <a:avLst/>
          </a:prstGeom>
        </p:spPr>
        <p:txBody>
          <a:bodyPr/>
          <a:lstStyle>
            <a:lvl1pPr marL="0" indent="0" defTabSz="825500">
              <a:lnSpc>
                <a:spcPct val="100000"/>
              </a:lnSpc>
              <a:spcBef>
                <a:spcPts val="0"/>
              </a:spcBef>
              <a:buSzTx/>
              <a:buNone/>
              <a:defRPr b="1" sz="5500">
                <a:solidFill>
                  <a:srgbClr val="FFFFFF"/>
                </a:solidFill>
              </a:defRPr>
            </a:lvl1pPr>
            <a:lvl2pPr marL="0" indent="457200" defTabSz="825500">
              <a:lnSpc>
                <a:spcPct val="100000"/>
              </a:lnSpc>
              <a:spcBef>
                <a:spcPts val="0"/>
              </a:spcBef>
              <a:buSzTx/>
              <a:buNone/>
              <a:defRPr b="1" sz="5500">
                <a:solidFill>
                  <a:srgbClr val="FFFFFF"/>
                </a:solidFill>
              </a:defRPr>
            </a:lvl2pPr>
            <a:lvl3pPr marL="0" indent="914400" defTabSz="825500">
              <a:lnSpc>
                <a:spcPct val="100000"/>
              </a:lnSpc>
              <a:spcBef>
                <a:spcPts val="0"/>
              </a:spcBef>
              <a:buSzTx/>
              <a:buNone/>
              <a:defRPr b="1" sz="5500">
                <a:solidFill>
                  <a:srgbClr val="FFFFFF"/>
                </a:solidFill>
              </a:defRPr>
            </a:lvl3pPr>
            <a:lvl4pPr marL="0" indent="1371600" defTabSz="825500">
              <a:lnSpc>
                <a:spcPct val="100000"/>
              </a:lnSpc>
              <a:spcBef>
                <a:spcPts val="0"/>
              </a:spcBef>
              <a:buSzTx/>
              <a:buNone/>
              <a:defRPr b="1" sz="5500">
                <a:solidFill>
                  <a:srgbClr val="FFFFFF"/>
                </a:solidFill>
              </a:defRPr>
            </a:lvl4pPr>
            <a:lvl5pPr marL="0" indent="1828800" defTabSz="825500">
              <a:lnSpc>
                <a:spcPct val="100000"/>
              </a:lnSpc>
              <a:spcBef>
                <a:spcPts val="0"/>
              </a:spcBef>
              <a:buSzTx/>
              <a:buNone/>
              <a:defRPr b="1" sz="5500">
                <a:solidFill>
                  <a:srgbClr val="FFFFFF"/>
                </a:solidFill>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Angled aerial view of colourful tulip fields"/>
          <p:cNvSpPr/>
          <p:nvPr>
            <p:ph type="pic" idx="21"/>
          </p:nvPr>
        </p:nvSpPr>
        <p:spPr>
          <a:xfrm>
            <a:off x="9256618" y="1263650"/>
            <a:ext cx="16791796" cy="111887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228092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Aerial view of colourful tulip fields"/>
          <p:cNvSpPr/>
          <p:nvPr>
            <p:ph type="pic" idx="22"/>
          </p:nvPr>
        </p:nvSpPr>
        <p:spPr>
          <a:xfrm>
            <a:off x="10291780" y="1263848"/>
            <a:ext cx="14717313"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228092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22809200" y="13080999"/>
            <a:ext cx="368504"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CB297B"/>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CB297B"/>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CB297B"/>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CB297B"/>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CB297B"/>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CB297B"/>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CB297B"/>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CB297B"/>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CB297B"/>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1" name="Mark Seaton Nov. 24"/>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Mark Seaton Nov. 24</a:t>
            </a:r>
          </a:p>
        </p:txBody>
      </p:sp>
      <p:sp>
        <p:nvSpPr>
          <p:cNvPr id="172" name="Stafford and Surrounds Prostate Cancer support Group"/>
          <p:cNvSpPr txBox="1"/>
          <p:nvPr>
            <p:ph type="ctrTitle"/>
          </p:nvPr>
        </p:nvSpPr>
        <p:spPr>
          <a:prstGeom prst="rect">
            <a:avLst/>
          </a:prstGeom>
        </p:spPr>
        <p:txBody>
          <a:bodyPr/>
          <a:lstStyle/>
          <a:p>
            <a:pPr/>
            <a:r>
              <a:t>Stafford and Surrounds Prostate Cancer support Group</a:t>
            </a:r>
          </a:p>
        </p:txBody>
      </p:sp>
      <p:sp>
        <p:nvSpPr>
          <p:cNvPr id="173" name="Mission Statement and Values"/>
          <p:cNvSpPr txBox="1"/>
          <p:nvPr>
            <p:ph type="subTitle" sz="quarter" idx="1"/>
          </p:nvPr>
        </p:nvSpPr>
        <p:spPr>
          <a:prstGeom prst="rect">
            <a:avLst/>
          </a:prstGeom>
        </p:spPr>
        <p:txBody>
          <a:bodyPr/>
          <a:lstStyle/>
          <a:p>
            <a:pPr/>
            <a:r>
              <a:t>Mission Statement and Values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Our Mission"/>
          <p:cNvSpPr txBox="1"/>
          <p:nvPr>
            <p:ph type="title"/>
          </p:nvPr>
        </p:nvSpPr>
        <p:spPr>
          <a:prstGeom prst="rect">
            <a:avLst/>
          </a:prstGeom>
        </p:spPr>
        <p:txBody>
          <a:bodyPr/>
          <a:lstStyle/>
          <a:p>
            <a:pPr/>
            <a:r>
              <a:t>Our Mission</a:t>
            </a:r>
          </a:p>
        </p:txBody>
      </p:sp>
      <p:sp>
        <p:nvSpPr>
          <p:cNvPr id="176" name="“Our Mission is to provide peer support to anyone effected by Prostate Cancer within our locality that wishes to benefit from what we can offer”…"/>
          <p:cNvSpPr txBox="1"/>
          <p:nvPr>
            <p:ph type="body" idx="1"/>
          </p:nvPr>
        </p:nvSpPr>
        <p:spPr>
          <a:prstGeom prst="rect">
            <a:avLst/>
          </a:prstGeom>
        </p:spPr>
        <p:txBody>
          <a:bodyPr/>
          <a:lstStyle/>
          <a:p>
            <a:pPr/>
            <a:r>
              <a:t>“Our Mission is to provide peer support to anyone effected by Prostate Cancer within our locality that wishes to benefit from what we can offer”</a:t>
            </a:r>
          </a:p>
          <a:p>
            <a:pPr/>
            <a:r>
              <a:t>Our support offer is based on lived experience of our members and where needed a wider community of survivors and people living with prostate cancer.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Our support Offer"/>
          <p:cNvSpPr txBox="1"/>
          <p:nvPr>
            <p:ph type="title"/>
          </p:nvPr>
        </p:nvSpPr>
        <p:spPr>
          <a:prstGeom prst="rect">
            <a:avLst/>
          </a:prstGeom>
        </p:spPr>
        <p:txBody>
          <a:bodyPr/>
          <a:lstStyle/>
          <a:p>
            <a:pPr/>
            <a:r>
              <a:t>Our support Offer</a:t>
            </a:r>
          </a:p>
        </p:txBody>
      </p:sp>
      <p:sp>
        <p:nvSpPr>
          <p:cNvPr id="179" name="We will offer our experience and insight to:…"/>
          <p:cNvSpPr txBox="1"/>
          <p:nvPr>
            <p:ph type="body" idx="1"/>
          </p:nvPr>
        </p:nvSpPr>
        <p:spPr>
          <a:xfrm>
            <a:off x="927980" y="3045452"/>
            <a:ext cx="22249520" cy="9459064"/>
          </a:xfrm>
          <a:prstGeom prst="rect">
            <a:avLst/>
          </a:prstGeom>
        </p:spPr>
        <p:txBody>
          <a:bodyPr/>
          <a:lstStyle/>
          <a:p>
            <a:pPr marL="524255" indent="-524255" defTabSz="2096971">
              <a:spcBef>
                <a:spcPts val="3800"/>
              </a:spcBef>
              <a:defRPr sz="4128"/>
            </a:pPr>
            <a:r>
              <a:t>We will offer our experience and insight to:</a:t>
            </a:r>
          </a:p>
          <a:p>
            <a:pPr lvl="1" marL="1048511" indent="-524255" defTabSz="2096971">
              <a:spcBef>
                <a:spcPts val="3800"/>
              </a:spcBef>
              <a:defRPr sz="4128"/>
            </a:pPr>
            <a:r>
              <a:t>Support  men through the diagnostic process and where necessary help them to understand their results and associated terminology.</a:t>
            </a:r>
          </a:p>
          <a:p>
            <a:pPr lvl="1" marL="1048511" indent="-524255" defTabSz="2096971">
              <a:spcBef>
                <a:spcPts val="3800"/>
              </a:spcBef>
              <a:defRPr sz="4128"/>
            </a:pPr>
            <a:r>
              <a:t>Support decision making for treatment or active surveillance by allowing conversations with men that have lived experience of the various options, with the aim of ensuring that individuals make the right decision for their individual circumstances.</a:t>
            </a:r>
          </a:p>
          <a:p>
            <a:pPr lvl="1" marL="1048511" indent="-524255" defTabSz="2096971">
              <a:spcBef>
                <a:spcPts val="3800"/>
              </a:spcBef>
              <a:defRPr sz="4128"/>
            </a:pPr>
            <a:r>
              <a:t>seek to provide a buddy service for men that are going through the diagnosis and treatment of prostate cancer on their own.</a:t>
            </a:r>
          </a:p>
          <a:p>
            <a:pPr lvl="1" marL="1048511" indent="-524255" defTabSz="2096971">
              <a:spcBef>
                <a:spcPts val="3800"/>
              </a:spcBef>
              <a:defRPr sz="4128"/>
            </a:pPr>
            <a:r>
              <a:t>Providing support for wives and partners of men diagnosed with prostate cancer recognising the important role they have, and the understanding that they need of the condition and it’s treatment, and peer support to cope with emotional impact.</a:t>
            </a:r>
          </a:p>
          <a:p>
            <a:pPr lvl="1" marL="1048511" indent="-524255" defTabSz="2096971">
              <a:spcBef>
                <a:spcPts val="3800"/>
              </a:spcBef>
              <a:defRPr sz="4128"/>
            </a:pPr>
            <a:r>
              <a:t>Provide ongoing support during treatment and share experiences and learning.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How we provide support"/>
          <p:cNvSpPr txBox="1"/>
          <p:nvPr>
            <p:ph type="title"/>
          </p:nvPr>
        </p:nvSpPr>
        <p:spPr>
          <a:prstGeom prst="rect">
            <a:avLst/>
          </a:prstGeom>
        </p:spPr>
        <p:txBody>
          <a:bodyPr/>
          <a:lstStyle/>
          <a:p>
            <a:pPr/>
            <a:r>
              <a:t>How we provide support</a:t>
            </a:r>
          </a:p>
        </p:txBody>
      </p:sp>
      <p:sp>
        <p:nvSpPr>
          <p:cNvPr id="182" name="We meet informally monthly on a face to face basis…"/>
          <p:cNvSpPr txBox="1"/>
          <p:nvPr>
            <p:ph type="body" idx="1"/>
          </p:nvPr>
        </p:nvSpPr>
        <p:spPr>
          <a:xfrm>
            <a:off x="1206500" y="2843383"/>
            <a:ext cx="21971000" cy="9661133"/>
          </a:xfrm>
          <a:prstGeom prst="rect">
            <a:avLst/>
          </a:prstGeom>
        </p:spPr>
        <p:txBody>
          <a:bodyPr/>
          <a:lstStyle/>
          <a:p>
            <a:pPr marL="573023" indent="-573023" defTabSz="2292038">
              <a:spcBef>
                <a:spcPts val="4200"/>
              </a:spcBef>
              <a:defRPr sz="4512"/>
            </a:pPr>
            <a:r>
              <a:t>We meet informally monthly on a face to face basis </a:t>
            </a:r>
          </a:p>
          <a:p>
            <a:pPr marL="573023" indent="-573023" defTabSz="2292038">
              <a:spcBef>
                <a:spcPts val="4200"/>
              </a:spcBef>
              <a:defRPr sz="4512"/>
            </a:pPr>
            <a:r>
              <a:t>We have a WhatsApp group for members of the group to support each other and share news, information and insights between meetings.</a:t>
            </a:r>
          </a:p>
          <a:p>
            <a:pPr marL="573023" indent="-573023" defTabSz="2292038">
              <a:spcBef>
                <a:spcPts val="4200"/>
              </a:spcBef>
              <a:defRPr sz="4512"/>
            </a:pPr>
            <a:r>
              <a:t>We provide information about our group through our website and social media, ( Facebook), including a “contact us’ email address.</a:t>
            </a:r>
          </a:p>
          <a:p>
            <a:pPr marL="573023" indent="-573023" defTabSz="2292038">
              <a:spcBef>
                <a:spcPts val="4200"/>
              </a:spcBef>
              <a:defRPr sz="4512"/>
            </a:pPr>
            <a:r>
              <a:t>When requested and appropriate we will provide 1:1 support via phone.</a:t>
            </a:r>
          </a:p>
          <a:p>
            <a:pPr marL="573023" indent="-573023" defTabSz="2292038">
              <a:spcBef>
                <a:spcPts val="4200"/>
              </a:spcBef>
              <a:defRPr sz="4512"/>
            </a:pPr>
            <a:r>
              <a:t>We raise awareness of prostate cancer and the work of our group through attendance at mens health events and other groups.</a:t>
            </a:r>
          </a:p>
          <a:p>
            <a:pPr marL="573023" indent="-573023" defTabSz="2292038">
              <a:spcBef>
                <a:spcPts val="4200"/>
              </a:spcBef>
              <a:defRPr sz="4512"/>
            </a:pPr>
            <a:r>
              <a:t>We encourage people that have benefitted from  support to join us and offer support to others to enable the group to become sustainable. However, there is no obligation to do so.</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Our Values &amp; Behaviours"/>
          <p:cNvSpPr txBox="1"/>
          <p:nvPr>
            <p:ph type="title"/>
          </p:nvPr>
        </p:nvSpPr>
        <p:spPr>
          <a:prstGeom prst="rect">
            <a:avLst/>
          </a:prstGeom>
        </p:spPr>
        <p:txBody>
          <a:bodyPr/>
          <a:lstStyle/>
          <a:p>
            <a:pPr/>
            <a:r>
              <a:t>Our Values &amp; Behaviours</a:t>
            </a:r>
          </a:p>
        </p:txBody>
      </p:sp>
      <p:sp>
        <p:nvSpPr>
          <p:cNvPr id="185" name="We will be inclusive- prostate cancer doesn’t discriminate and neither do we.…"/>
          <p:cNvSpPr txBox="1"/>
          <p:nvPr>
            <p:ph type="body" idx="1"/>
          </p:nvPr>
        </p:nvSpPr>
        <p:spPr>
          <a:xfrm>
            <a:off x="943086" y="2895133"/>
            <a:ext cx="22234414" cy="9609383"/>
          </a:xfrm>
          <a:prstGeom prst="rect">
            <a:avLst/>
          </a:prstGeom>
        </p:spPr>
        <p:txBody>
          <a:bodyPr/>
          <a:lstStyle/>
          <a:p>
            <a:pPr marL="438912" indent="-438912" defTabSz="1755604">
              <a:spcBef>
                <a:spcPts val="3200"/>
              </a:spcBef>
              <a:defRPr sz="3456"/>
            </a:pPr>
            <a:r>
              <a:t>We will be inclusive- prostate cancer doesn’t discriminate and neither do we.</a:t>
            </a:r>
          </a:p>
          <a:p>
            <a:pPr marL="438912" indent="-438912" defTabSz="1755604">
              <a:spcBef>
                <a:spcPts val="3200"/>
              </a:spcBef>
              <a:defRPr sz="3456"/>
            </a:pPr>
            <a:r>
              <a:t>We will respect that each persons journey and experience with prostate cancer will be different. We welcome the diversity of views and experience.</a:t>
            </a:r>
          </a:p>
          <a:p>
            <a:pPr marL="438912" indent="-438912" defTabSz="1755604">
              <a:spcBef>
                <a:spcPts val="3200"/>
              </a:spcBef>
              <a:defRPr sz="3456"/>
            </a:pPr>
            <a:r>
              <a:t>During meetings we actively listen to others and encourge those that wish to share their experiences to do so.</a:t>
            </a:r>
          </a:p>
          <a:p>
            <a:pPr marL="438912" indent="-438912" defTabSz="1755604">
              <a:spcBef>
                <a:spcPts val="3200"/>
              </a:spcBef>
              <a:defRPr sz="3456"/>
            </a:pPr>
            <a:r>
              <a:t>We will treat all conversations  as confidential and seek to create a psychologically safe space for group members to share their experience, concerns or anxieties.</a:t>
            </a:r>
          </a:p>
          <a:p>
            <a:pPr marL="438912" indent="-438912" defTabSz="1755604">
              <a:spcBef>
                <a:spcPts val="3200"/>
              </a:spcBef>
              <a:defRPr sz="3456"/>
            </a:pPr>
            <a:r>
              <a:t>We will show kindness, empathy and understanding and collectively seek to support colleagues.</a:t>
            </a:r>
          </a:p>
          <a:p>
            <a:pPr marL="438912" indent="-438912" defTabSz="1755604">
              <a:spcBef>
                <a:spcPts val="3200"/>
              </a:spcBef>
              <a:defRPr sz="3456"/>
            </a:pPr>
            <a:r>
              <a:t>We will recognise that peoples preferences to how they communicate and seek support will vary and we will try to meet those preferences where possible.</a:t>
            </a:r>
          </a:p>
          <a:p>
            <a:pPr marL="438912" indent="-438912" defTabSz="1755604">
              <a:spcBef>
                <a:spcPts val="3200"/>
              </a:spcBef>
              <a:defRPr sz="3456"/>
            </a:pPr>
            <a:r>
              <a:t>We will be honest of what we can and can’t do as a group in order to manage expectations of people’s external to the group.</a:t>
            </a:r>
          </a:p>
          <a:p>
            <a:pPr marL="438912" indent="-438912" defTabSz="1755604">
              <a:spcBef>
                <a:spcPts val="3200"/>
              </a:spcBef>
              <a:defRPr sz="3456"/>
            </a:pPr>
            <a:r>
              <a:t>We will, when possible promote the role of work of our group and collectively agree, when necessary, to adapt to best meet the needs of our members.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pasted-movie.png" descr="pasted-movie.png"/>
          <p:cNvPicPr>
            <a:picLocks noChangeAspect="1"/>
          </p:cNvPicPr>
          <p:nvPr/>
        </p:nvPicPr>
        <p:blipFill>
          <a:blip r:embed="rId2">
            <a:extLst/>
          </a:blip>
          <a:stretch>
            <a:fillRect/>
          </a:stretch>
        </p:blipFill>
        <p:spPr>
          <a:xfrm>
            <a:off x="7486650" y="2609850"/>
            <a:ext cx="9410700" cy="84963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9_DynamicColor">
  <a:themeElements>
    <a:clrScheme name="39_Dynam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9_DynamicColor">
      <a:majorFont>
        <a:latin typeface="Helvetica Neue"/>
        <a:ea typeface="Helvetica Neue"/>
        <a:cs typeface="Helvetica Neue"/>
      </a:majorFont>
      <a:minorFont>
        <a:latin typeface="Helvetica Neue"/>
        <a:ea typeface="Helvetica Neue"/>
        <a:cs typeface="Helvetica Neue"/>
      </a:minorFont>
    </a:fontScheme>
    <a:fmtScheme name="39_Dynam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9_DynamicColor">
  <a:themeElements>
    <a:clrScheme name="39_Dynam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9_DynamicColor">
      <a:majorFont>
        <a:latin typeface="Helvetica Neue"/>
        <a:ea typeface="Helvetica Neue"/>
        <a:cs typeface="Helvetica Neue"/>
      </a:majorFont>
      <a:minorFont>
        <a:latin typeface="Helvetica Neue"/>
        <a:ea typeface="Helvetica Neue"/>
        <a:cs typeface="Helvetica Neue"/>
      </a:minorFont>
    </a:fontScheme>
    <a:fmtScheme name="39_Dynam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