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86" r:id="rId3"/>
  </p:sldMasterIdLst>
  <p:notesMasterIdLst>
    <p:notesMasterId r:id="rId37"/>
  </p:notesMasterIdLst>
  <p:sldIdLst>
    <p:sldId id="256" r:id="rId4"/>
    <p:sldId id="257" r:id="rId5"/>
    <p:sldId id="401" r:id="rId6"/>
    <p:sldId id="403" r:id="rId7"/>
    <p:sldId id="402" r:id="rId8"/>
    <p:sldId id="411" r:id="rId9"/>
    <p:sldId id="404" r:id="rId10"/>
    <p:sldId id="394" r:id="rId11"/>
    <p:sldId id="412" r:id="rId12"/>
    <p:sldId id="413" r:id="rId13"/>
    <p:sldId id="408" r:id="rId14"/>
    <p:sldId id="409" r:id="rId15"/>
    <p:sldId id="414" r:id="rId16"/>
    <p:sldId id="415" r:id="rId17"/>
    <p:sldId id="258" r:id="rId18"/>
    <p:sldId id="259" r:id="rId19"/>
    <p:sldId id="416" r:id="rId20"/>
    <p:sldId id="417" r:id="rId21"/>
    <p:sldId id="418" r:id="rId22"/>
    <p:sldId id="419" r:id="rId23"/>
    <p:sldId id="420" r:id="rId24"/>
    <p:sldId id="421" r:id="rId25"/>
    <p:sldId id="405" r:id="rId26"/>
    <p:sldId id="422" r:id="rId27"/>
    <p:sldId id="423" r:id="rId28"/>
    <p:sldId id="424" r:id="rId29"/>
    <p:sldId id="425" r:id="rId30"/>
    <p:sldId id="426" r:id="rId31"/>
    <p:sldId id="260" r:id="rId32"/>
    <p:sldId id="261" r:id="rId33"/>
    <p:sldId id="262" r:id="rId34"/>
    <p:sldId id="263" r:id="rId35"/>
    <p:sldId id="264"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3"/>
  </p:normalViewPr>
  <p:slideViewPr>
    <p:cSldViewPr snapToGrid="0">
      <p:cViewPr varScale="1">
        <p:scale>
          <a:sx n="76" d="100"/>
          <a:sy n="76" d="100"/>
        </p:scale>
        <p:origin x="200"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1D6678-61EA-45C3-AF41-6A6474CF931C}"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32FCEFD-8BDB-40F8-AAF9-0CF0BE7D179E}">
      <dgm:prSet/>
      <dgm:spPr/>
      <dgm:t>
        <a:bodyPr/>
        <a:lstStyle/>
        <a:p>
          <a:r>
            <a:rPr lang="en-US"/>
            <a:t>PSA stands for Prostate Specific Antigen</a:t>
          </a:r>
        </a:p>
      </dgm:t>
    </dgm:pt>
    <dgm:pt modelId="{A71030AC-D938-4700-98B8-6B197469B8A3}" type="parTrans" cxnId="{29759D4F-30F5-483F-A276-0CBA11DF9342}">
      <dgm:prSet/>
      <dgm:spPr/>
      <dgm:t>
        <a:bodyPr/>
        <a:lstStyle/>
        <a:p>
          <a:endParaRPr lang="en-US"/>
        </a:p>
      </dgm:t>
    </dgm:pt>
    <dgm:pt modelId="{D51AEB82-92FB-42D2-9CB8-15A4514B73FB}" type="sibTrans" cxnId="{29759D4F-30F5-483F-A276-0CBA11DF9342}">
      <dgm:prSet/>
      <dgm:spPr/>
      <dgm:t>
        <a:bodyPr/>
        <a:lstStyle/>
        <a:p>
          <a:endParaRPr lang="en-US"/>
        </a:p>
      </dgm:t>
    </dgm:pt>
    <dgm:pt modelId="{217F9B7B-0503-44BE-A401-3B06AFADF443}">
      <dgm:prSet/>
      <dgm:spPr/>
      <dgm:t>
        <a:bodyPr/>
        <a:lstStyle/>
        <a:p>
          <a:r>
            <a:rPr lang="en-US"/>
            <a:t>PSA is a protein produced by the prostate and is found in the blood.</a:t>
          </a:r>
        </a:p>
      </dgm:t>
    </dgm:pt>
    <dgm:pt modelId="{4A1D09D4-1141-4F95-8B9E-B447E70F728B}" type="parTrans" cxnId="{77402D17-C376-4864-BFAE-A0DF7CE171AB}">
      <dgm:prSet/>
      <dgm:spPr/>
      <dgm:t>
        <a:bodyPr/>
        <a:lstStyle/>
        <a:p>
          <a:endParaRPr lang="en-US"/>
        </a:p>
      </dgm:t>
    </dgm:pt>
    <dgm:pt modelId="{5EB007AF-AED9-4FC0-BF1F-710853B4C40E}" type="sibTrans" cxnId="{77402D17-C376-4864-BFAE-A0DF7CE171AB}">
      <dgm:prSet/>
      <dgm:spPr/>
      <dgm:t>
        <a:bodyPr/>
        <a:lstStyle/>
        <a:p>
          <a:endParaRPr lang="en-US"/>
        </a:p>
      </dgm:t>
    </dgm:pt>
    <dgm:pt modelId="{3F93520A-4947-489C-AEC7-45B7CFDDCAE4}">
      <dgm:prSet/>
      <dgm:spPr/>
      <dgm:t>
        <a:bodyPr/>
        <a:lstStyle/>
        <a:p>
          <a:r>
            <a:rPr lang="en-US"/>
            <a:t>A PSA blood test therefore simple measures the amount of PSA in the blood.</a:t>
          </a:r>
        </a:p>
      </dgm:t>
    </dgm:pt>
    <dgm:pt modelId="{3D976B5A-AE0F-4D1B-9075-4ACA15F0A56B}" type="parTrans" cxnId="{CCECE2C5-54F2-4AA9-AF47-FD7D01C550C0}">
      <dgm:prSet/>
      <dgm:spPr/>
      <dgm:t>
        <a:bodyPr/>
        <a:lstStyle/>
        <a:p>
          <a:endParaRPr lang="en-US"/>
        </a:p>
      </dgm:t>
    </dgm:pt>
    <dgm:pt modelId="{65CC6234-5E9E-481F-82D9-2044EFB8C243}" type="sibTrans" cxnId="{CCECE2C5-54F2-4AA9-AF47-FD7D01C550C0}">
      <dgm:prSet/>
      <dgm:spPr/>
      <dgm:t>
        <a:bodyPr/>
        <a:lstStyle/>
        <a:p>
          <a:endParaRPr lang="en-US"/>
        </a:p>
      </dgm:t>
    </dgm:pt>
    <dgm:pt modelId="{5B2017F2-68E3-4DE5-B601-911716B9D007}">
      <dgm:prSet/>
      <dgm:spPr/>
      <dgm:t>
        <a:bodyPr/>
        <a:lstStyle/>
        <a:p>
          <a:r>
            <a:rPr lang="en-US"/>
            <a:t>A PSA blood test is not a test for prostate cancer.</a:t>
          </a:r>
        </a:p>
      </dgm:t>
    </dgm:pt>
    <dgm:pt modelId="{3BAE8828-4E78-484C-9B60-D96E6D9EFCC0}" type="parTrans" cxnId="{FAEC7004-9B5A-4A91-8CE3-F1FACB0C957C}">
      <dgm:prSet/>
      <dgm:spPr/>
      <dgm:t>
        <a:bodyPr/>
        <a:lstStyle/>
        <a:p>
          <a:endParaRPr lang="en-US"/>
        </a:p>
      </dgm:t>
    </dgm:pt>
    <dgm:pt modelId="{62414662-3FA4-40F3-A3B3-76A104E9B1E7}" type="sibTrans" cxnId="{FAEC7004-9B5A-4A91-8CE3-F1FACB0C957C}">
      <dgm:prSet/>
      <dgm:spPr/>
      <dgm:t>
        <a:bodyPr/>
        <a:lstStyle/>
        <a:p>
          <a:endParaRPr lang="en-US"/>
        </a:p>
      </dgm:t>
    </dgm:pt>
    <dgm:pt modelId="{26EA5E21-2119-4321-902A-1A76EB33CBB6}">
      <dgm:prSet/>
      <dgm:spPr/>
      <dgm:t>
        <a:bodyPr/>
        <a:lstStyle/>
        <a:p>
          <a:r>
            <a:rPr lang="en-US"/>
            <a:t>The PSA level is an indicator of prostate health.</a:t>
          </a:r>
        </a:p>
      </dgm:t>
    </dgm:pt>
    <dgm:pt modelId="{3973F981-855D-4CC3-B6B9-D1D66AC1518A}" type="parTrans" cxnId="{928FAB09-A308-422F-8174-CDCD2E24CA12}">
      <dgm:prSet/>
      <dgm:spPr/>
      <dgm:t>
        <a:bodyPr/>
        <a:lstStyle/>
        <a:p>
          <a:endParaRPr lang="en-US"/>
        </a:p>
      </dgm:t>
    </dgm:pt>
    <dgm:pt modelId="{3509754D-7710-43D2-924A-83AAC75D4FEC}" type="sibTrans" cxnId="{928FAB09-A308-422F-8174-CDCD2E24CA12}">
      <dgm:prSet/>
      <dgm:spPr/>
      <dgm:t>
        <a:bodyPr/>
        <a:lstStyle/>
        <a:p>
          <a:endParaRPr lang="en-US"/>
        </a:p>
      </dgm:t>
    </dgm:pt>
    <dgm:pt modelId="{F08DFF37-55F8-844C-A2E6-7649758E30D0}" type="pres">
      <dgm:prSet presAssocID="{7A1D6678-61EA-45C3-AF41-6A6474CF931C}" presName="vert0" presStyleCnt="0">
        <dgm:presLayoutVars>
          <dgm:dir/>
          <dgm:animOne val="branch"/>
          <dgm:animLvl val="lvl"/>
        </dgm:presLayoutVars>
      </dgm:prSet>
      <dgm:spPr/>
    </dgm:pt>
    <dgm:pt modelId="{4FD03671-C129-4745-B067-D79619C3720C}" type="pres">
      <dgm:prSet presAssocID="{A32FCEFD-8BDB-40F8-AAF9-0CF0BE7D179E}" presName="thickLine" presStyleLbl="alignNode1" presStyleIdx="0" presStyleCnt="5"/>
      <dgm:spPr/>
    </dgm:pt>
    <dgm:pt modelId="{91A8962A-A2E4-DB42-9FAC-BEDED64F6F79}" type="pres">
      <dgm:prSet presAssocID="{A32FCEFD-8BDB-40F8-AAF9-0CF0BE7D179E}" presName="horz1" presStyleCnt="0"/>
      <dgm:spPr/>
    </dgm:pt>
    <dgm:pt modelId="{83DD3E5E-1572-0F49-B0EF-030456862B20}" type="pres">
      <dgm:prSet presAssocID="{A32FCEFD-8BDB-40F8-AAF9-0CF0BE7D179E}" presName="tx1" presStyleLbl="revTx" presStyleIdx="0" presStyleCnt="5"/>
      <dgm:spPr/>
    </dgm:pt>
    <dgm:pt modelId="{0B2EFD15-184B-D44F-A258-66AD73020A9F}" type="pres">
      <dgm:prSet presAssocID="{A32FCEFD-8BDB-40F8-AAF9-0CF0BE7D179E}" presName="vert1" presStyleCnt="0"/>
      <dgm:spPr/>
    </dgm:pt>
    <dgm:pt modelId="{6814B82F-B32C-9C43-B851-1F76A0CB7CDF}" type="pres">
      <dgm:prSet presAssocID="{217F9B7B-0503-44BE-A401-3B06AFADF443}" presName="thickLine" presStyleLbl="alignNode1" presStyleIdx="1" presStyleCnt="5"/>
      <dgm:spPr/>
    </dgm:pt>
    <dgm:pt modelId="{4FDB00CA-8C65-7242-87DD-8815DDD68D0F}" type="pres">
      <dgm:prSet presAssocID="{217F9B7B-0503-44BE-A401-3B06AFADF443}" presName="horz1" presStyleCnt="0"/>
      <dgm:spPr/>
    </dgm:pt>
    <dgm:pt modelId="{62478375-45FE-2348-B335-582D9A3FC0E7}" type="pres">
      <dgm:prSet presAssocID="{217F9B7B-0503-44BE-A401-3B06AFADF443}" presName="tx1" presStyleLbl="revTx" presStyleIdx="1" presStyleCnt="5"/>
      <dgm:spPr/>
    </dgm:pt>
    <dgm:pt modelId="{67EDE8F6-EC9E-FE47-91FA-132B71DA66AD}" type="pres">
      <dgm:prSet presAssocID="{217F9B7B-0503-44BE-A401-3B06AFADF443}" presName="vert1" presStyleCnt="0"/>
      <dgm:spPr/>
    </dgm:pt>
    <dgm:pt modelId="{A72C3FE4-2305-CF4B-87E3-99FA2A1477A8}" type="pres">
      <dgm:prSet presAssocID="{3F93520A-4947-489C-AEC7-45B7CFDDCAE4}" presName="thickLine" presStyleLbl="alignNode1" presStyleIdx="2" presStyleCnt="5"/>
      <dgm:spPr/>
    </dgm:pt>
    <dgm:pt modelId="{94516182-D375-5B40-A9E8-B4813FA04419}" type="pres">
      <dgm:prSet presAssocID="{3F93520A-4947-489C-AEC7-45B7CFDDCAE4}" presName="horz1" presStyleCnt="0"/>
      <dgm:spPr/>
    </dgm:pt>
    <dgm:pt modelId="{203F2623-425D-D743-B177-D8731B563A35}" type="pres">
      <dgm:prSet presAssocID="{3F93520A-4947-489C-AEC7-45B7CFDDCAE4}" presName="tx1" presStyleLbl="revTx" presStyleIdx="2" presStyleCnt="5"/>
      <dgm:spPr/>
    </dgm:pt>
    <dgm:pt modelId="{EC02624D-1339-6244-9C80-C60CACF8DBA6}" type="pres">
      <dgm:prSet presAssocID="{3F93520A-4947-489C-AEC7-45B7CFDDCAE4}" presName="vert1" presStyleCnt="0"/>
      <dgm:spPr/>
    </dgm:pt>
    <dgm:pt modelId="{0DEFB1E0-EE18-C345-89E5-73FED8216A5E}" type="pres">
      <dgm:prSet presAssocID="{5B2017F2-68E3-4DE5-B601-911716B9D007}" presName="thickLine" presStyleLbl="alignNode1" presStyleIdx="3" presStyleCnt="5"/>
      <dgm:spPr/>
    </dgm:pt>
    <dgm:pt modelId="{C5F9EC89-4D37-5747-8327-E77DF5E92AB0}" type="pres">
      <dgm:prSet presAssocID="{5B2017F2-68E3-4DE5-B601-911716B9D007}" presName="horz1" presStyleCnt="0"/>
      <dgm:spPr/>
    </dgm:pt>
    <dgm:pt modelId="{A9AE3225-8180-1248-9A19-34330883248F}" type="pres">
      <dgm:prSet presAssocID="{5B2017F2-68E3-4DE5-B601-911716B9D007}" presName="tx1" presStyleLbl="revTx" presStyleIdx="3" presStyleCnt="5"/>
      <dgm:spPr/>
    </dgm:pt>
    <dgm:pt modelId="{963F80CD-C31E-BA43-B894-5D442BF92908}" type="pres">
      <dgm:prSet presAssocID="{5B2017F2-68E3-4DE5-B601-911716B9D007}" presName="vert1" presStyleCnt="0"/>
      <dgm:spPr/>
    </dgm:pt>
    <dgm:pt modelId="{5A0F49EE-E01B-284B-9F38-4209DC74811C}" type="pres">
      <dgm:prSet presAssocID="{26EA5E21-2119-4321-902A-1A76EB33CBB6}" presName="thickLine" presStyleLbl="alignNode1" presStyleIdx="4" presStyleCnt="5"/>
      <dgm:spPr/>
    </dgm:pt>
    <dgm:pt modelId="{72DABE41-6481-C84B-BCA4-54B6C3B89E6A}" type="pres">
      <dgm:prSet presAssocID="{26EA5E21-2119-4321-902A-1A76EB33CBB6}" presName="horz1" presStyleCnt="0"/>
      <dgm:spPr/>
    </dgm:pt>
    <dgm:pt modelId="{B36B2F85-54C7-8A40-81E2-F930643FE5F2}" type="pres">
      <dgm:prSet presAssocID="{26EA5E21-2119-4321-902A-1A76EB33CBB6}" presName="tx1" presStyleLbl="revTx" presStyleIdx="4" presStyleCnt="5"/>
      <dgm:spPr/>
    </dgm:pt>
    <dgm:pt modelId="{FF3E868A-118B-2147-95F4-CFCFC07F3E7F}" type="pres">
      <dgm:prSet presAssocID="{26EA5E21-2119-4321-902A-1A76EB33CBB6}" presName="vert1" presStyleCnt="0"/>
      <dgm:spPr/>
    </dgm:pt>
  </dgm:ptLst>
  <dgm:cxnLst>
    <dgm:cxn modelId="{FAEC7004-9B5A-4A91-8CE3-F1FACB0C957C}" srcId="{7A1D6678-61EA-45C3-AF41-6A6474CF931C}" destId="{5B2017F2-68E3-4DE5-B601-911716B9D007}" srcOrd="3" destOrd="0" parTransId="{3BAE8828-4E78-484C-9B60-D96E6D9EFCC0}" sibTransId="{62414662-3FA4-40F3-A3B3-76A104E9B1E7}"/>
    <dgm:cxn modelId="{928FAB09-A308-422F-8174-CDCD2E24CA12}" srcId="{7A1D6678-61EA-45C3-AF41-6A6474CF931C}" destId="{26EA5E21-2119-4321-902A-1A76EB33CBB6}" srcOrd="4" destOrd="0" parTransId="{3973F981-855D-4CC3-B6B9-D1D66AC1518A}" sibTransId="{3509754D-7710-43D2-924A-83AAC75D4FEC}"/>
    <dgm:cxn modelId="{77402D17-C376-4864-BFAE-A0DF7CE171AB}" srcId="{7A1D6678-61EA-45C3-AF41-6A6474CF931C}" destId="{217F9B7B-0503-44BE-A401-3B06AFADF443}" srcOrd="1" destOrd="0" parTransId="{4A1D09D4-1141-4F95-8B9E-B447E70F728B}" sibTransId="{5EB007AF-AED9-4FC0-BF1F-710853B4C40E}"/>
    <dgm:cxn modelId="{29759D4F-30F5-483F-A276-0CBA11DF9342}" srcId="{7A1D6678-61EA-45C3-AF41-6A6474CF931C}" destId="{A32FCEFD-8BDB-40F8-AAF9-0CF0BE7D179E}" srcOrd="0" destOrd="0" parTransId="{A71030AC-D938-4700-98B8-6B197469B8A3}" sibTransId="{D51AEB82-92FB-42D2-9CB8-15A4514B73FB}"/>
    <dgm:cxn modelId="{EC915C6D-65DC-FC46-AAB1-1C3F70B4CA96}" type="presOf" srcId="{3F93520A-4947-489C-AEC7-45B7CFDDCAE4}" destId="{203F2623-425D-D743-B177-D8731B563A35}" srcOrd="0" destOrd="0" presId="urn:microsoft.com/office/officeart/2008/layout/LinedList"/>
    <dgm:cxn modelId="{E1BEA676-4936-464A-9DBE-CF039ECF8E17}" type="presOf" srcId="{217F9B7B-0503-44BE-A401-3B06AFADF443}" destId="{62478375-45FE-2348-B335-582D9A3FC0E7}" srcOrd="0" destOrd="0" presId="urn:microsoft.com/office/officeart/2008/layout/LinedList"/>
    <dgm:cxn modelId="{457EA483-C847-024A-A696-11C2DDEFFDC3}" type="presOf" srcId="{A32FCEFD-8BDB-40F8-AAF9-0CF0BE7D179E}" destId="{83DD3E5E-1572-0F49-B0EF-030456862B20}" srcOrd="0" destOrd="0" presId="urn:microsoft.com/office/officeart/2008/layout/LinedList"/>
    <dgm:cxn modelId="{7BBC1386-60ED-B54C-8669-9EA1B96AC968}" type="presOf" srcId="{26EA5E21-2119-4321-902A-1A76EB33CBB6}" destId="{B36B2F85-54C7-8A40-81E2-F930643FE5F2}" srcOrd="0" destOrd="0" presId="urn:microsoft.com/office/officeart/2008/layout/LinedList"/>
    <dgm:cxn modelId="{477983BB-CFEA-E946-A813-2866C5D0AB5C}" type="presOf" srcId="{5B2017F2-68E3-4DE5-B601-911716B9D007}" destId="{A9AE3225-8180-1248-9A19-34330883248F}" srcOrd="0" destOrd="0" presId="urn:microsoft.com/office/officeart/2008/layout/LinedList"/>
    <dgm:cxn modelId="{CCECE2C5-54F2-4AA9-AF47-FD7D01C550C0}" srcId="{7A1D6678-61EA-45C3-AF41-6A6474CF931C}" destId="{3F93520A-4947-489C-AEC7-45B7CFDDCAE4}" srcOrd="2" destOrd="0" parTransId="{3D976B5A-AE0F-4D1B-9075-4ACA15F0A56B}" sibTransId="{65CC6234-5E9E-481F-82D9-2044EFB8C243}"/>
    <dgm:cxn modelId="{4F87B4CD-B257-2B4E-BF2F-BE30D08C4A0B}" type="presOf" srcId="{7A1D6678-61EA-45C3-AF41-6A6474CF931C}" destId="{F08DFF37-55F8-844C-A2E6-7649758E30D0}" srcOrd="0" destOrd="0" presId="urn:microsoft.com/office/officeart/2008/layout/LinedList"/>
    <dgm:cxn modelId="{25CA541C-CA98-2C49-8031-320A7AE16933}" type="presParOf" srcId="{F08DFF37-55F8-844C-A2E6-7649758E30D0}" destId="{4FD03671-C129-4745-B067-D79619C3720C}" srcOrd="0" destOrd="0" presId="urn:microsoft.com/office/officeart/2008/layout/LinedList"/>
    <dgm:cxn modelId="{EE76B2F4-7625-2E40-84CC-B6ADCDCA6CE2}" type="presParOf" srcId="{F08DFF37-55F8-844C-A2E6-7649758E30D0}" destId="{91A8962A-A2E4-DB42-9FAC-BEDED64F6F79}" srcOrd="1" destOrd="0" presId="urn:microsoft.com/office/officeart/2008/layout/LinedList"/>
    <dgm:cxn modelId="{2868A3DD-821E-9D45-BAA1-E8193C389618}" type="presParOf" srcId="{91A8962A-A2E4-DB42-9FAC-BEDED64F6F79}" destId="{83DD3E5E-1572-0F49-B0EF-030456862B20}" srcOrd="0" destOrd="0" presId="urn:microsoft.com/office/officeart/2008/layout/LinedList"/>
    <dgm:cxn modelId="{F43A7032-B08B-D745-AD02-D6082AEDEC40}" type="presParOf" srcId="{91A8962A-A2E4-DB42-9FAC-BEDED64F6F79}" destId="{0B2EFD15-184B-D44F-A258-66AD73020A9F}" srcOrd="1" destOrd="0" presId="urn:microsoft.com/office/officeart/2008/layout/LinedList"/>
    <dgm:cxn modelId="{2524F6F1-2A32-CC4C-A716-E4D3CD8F9D1A}" type="presParOf" srcId="{F08DFF37-55F8-844C-A2E6-7649758E30D0}" destId="{6814B82F-B32C-9C43-B851-1F76A0CB7CDF}" srcOrd="2" destOrd="0" presId="urn:microsoft.com/office/officeart/2008/layout/LinedList"/>
    <dgm:cxn modelId="{4674F3CC-3B65-944C-A395-1A77A0FFB4F3}" type="presParOf" srcId="{F08DFF37-55F8-844C-A2E6-7649758E30D0}" destId="{4FDB00CA-8C65-7242-87DD-8815DDD68D0F}" srcOrd="3" destOrd="0" presId="urn:microsoft.com/office/officeart/2008/layout/LinedList"/>
    <dgm:cxn modelId="{4A738F35-6D36-1A49-AE04-87C495896C98}" type="presParOf" srcId="{4FDB00CA-8C65-7242-87DD-8815DDD68D0F}" destId="{62478375-45FE-2348-B335-582D9A3FC0E7}" srcOrd="0" destOrd="0" presId="urn:microsoft.com/office/officeart/2008/layout/LinedList"/>
    <dgm:cxn modelId="{DDAA9486-8976-8046-B5CB-827C7B3780A8}" type="presParOf" srcId="{4FDB00CA-8C65-7242-87DD-8815DDD68D0F}" destId="{67EDE8F6-EC9E-FE47-91FA-132B71DA66AD}" srcOrd="1" destOrd="0" presId="urn:microsoft.com/office/officeart/2008/layout/LinedList"/>
    <dgm:cxn modelId="{4638E114-7AA6-9F48-8EB4-1B23030018AE}" type="presParOf" srcId="{F08DFF37-55F8-844C-A2E6-7649758E30D0}" destId="{A72C3FE4-2305-CF4B-87E3-99FA2A1477A8}" srcOrd="4" destOrd="0" presId="urn:microsoft.com/office/officeart/2008/layout/LinedList"/>
    <dgm:cxn modelId="{BCC39B9D-7BD8-6247-9E0B-15CD54046B66}" type="presParOf" srcId="{F08DFF37-55F8-844C-A2E6-7649758E30D0}" destId="{94516182-D375-5B40-A9E8-B4813FA04419}" srcOrd="5" destOrd="0" presId="urn:microsoft.com/office/officeart/2008/layout/LinedList"/>
    <dgm:cxn modelId="{0E3B017B-0B0A-7F43-B731-6825013E9383}" type="presParOf" srcId="{94516182-D375-5B40-A9E8-B4813FA04419}" destId="{203F2623-425D-D743-B177-D8731B563A35}" srcOrd="0" destOrd="0" presId="urn:microsoft.com/office/officeart/2008/layout/LinedList"/>
    <dgm:cxn modelId="{40099A04-7F43-904B-A792-1EAE3793754A}" type="presParOf" srcId="{94516182-D375-5B40-A9E8-B4813FA04419}" destId="{EC02624D-1339-6244-9C80-C60CACF8DBA6}" srcOrd="1" destOrd="0" presId="urn:microsoft.com/office/officeart/2008/layout/LinedList"/>
    <dgm:cxn modelId="{10698D47-B66F-D247-B32B-9D2F098BA217}" type="presParOf" srcId="{F08DFF37-55F8-844C-A2E6-7649758E30D0}" destId="{0DEFB1E0-EE18-C345-89E5-73FED8216A5E}" srcOrd="6" destOrd="0" presId="urn:microsoft.com/office/officeart/2008/layout/LinedList"/>
    <dgm:cxn modelId="{ABE138C3-28A4-9E48-813F-1BD262AE4BD5}" type="presParOf" srcId="{F08DFF37-55F8-844C-A2E6-7649758E30D0}" destId="{C5F9EC89-4D37-5747-8327-E77DF5E92AB0}" srcOrd="7" destOrd="0" presId="urn:microsoft.com/office/officeart/2008/layout/LinedList"/>
    <dgm:cxn modelId="{0E9CF739-EA3D-C842-A6F1-BAB6ADA352FF}" type="presParOf" srcId="{C5F9EC89-4D37-5747-8327-E77DF5E92AB0}" destId="{A9AE3225-8180-1248-9A19-34330883248F}" srcOrd="0" destOrd="0" presId="urn:microsoft.com/office/officeart/2008/layout/LinedList"/>
    <dgm:cxn modelId="{7852B9E6-3F9D-0247-A9FF-C32989D15C83}" type="presParOf" srcId="{C5F9EC89-4D37-5747-8327-E77DF5E92AB0}" destId="{963F80CD-C31E-BA43-B894-5D442BF92908}" srcOrd="1" destOrd="0" presId="urn:microsoft.com/office/officeart/2008/layout/LinedList"/>
    <dgm:cxn modelId="{233C1174-6F71-D146-907A-C87C608E3405}" type="presParOf" srcId="{F08DFF37-55F8-844C-A2E6-7649758E30D0}" destId="{5A0F49EE-E01B-284B-9F38-4209DC74811C}" srcOrd="8" destOrd="0" presId="urn:microsoft.com/office/officeart/2008/layout/LinedList"/>
    <dgm:cxn modelId="{F2E21B01-8A68-8543-B655-4A32BB5647EE}" type="presParOf" srcId="{F08DFF37-55F8-844C-A2E6-7649758E30D0}" destId="{72DABE41-6481-C84B-BCA4-54B6C3B89E6A}" srcOrd="9" destOrd="0" presId="urn:microsoft.com/office/officeart/2008/layout/LinedList"/>
    <dgm:cxn modelId="{7C51A882-D331-1443-B9EE-85DDA89B1B6A}" type="presParOf" srcId="{72DABE41-6481-C84B-BCA4-54B6C3B89E6A}" destId="{B36B2F85-54C7-8A40-81E2-F930643FE5F2}" srcOrd="0" destOrd="0" presId="urn:microsoft.com/office/officeart/2008/layout/LinedList"/>
    <dgm:cxn modelId="{7C18A7C8-DCFF-F541-BEB4-D7BC613A602B}" type="presParOf" srcId="{72DABE41-6481-C84B-BCA4-54B6C3B89E6A}" destId="{FF3E868A-118B-2147-95F4-CFCFC07F3E7F}"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03671-C129-4745-B067-D79619C3720C}">
      <dsp:nvSpPr>
        <dsp:cNvPr id="0" name=""/>
        <dsp:cNvSpPr/>
      </dsp:nvSpPr>
      <dsp:spPr>
        <a:xfrm>
          <a:off x="0" y="665"/>
          <a:ext cx="629022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DD3E5E-1572-0F49-B0EF-030456862B20}">
      <dsp:nvSpPr>
        <dsp:cNvPr id="0" name=""/>
        <dsp:cNvSpPr/>
      </dsp:nvSpPr>
      <dsp:spPr>
        <a:xfrm>
          <a:off x="0" y="665"/>
          <a:ext cx="6290226" cy="1089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PSA stands for Prostate Specific Antigen</a:t>
          </a:r>
        </a:p>
      </dsp:txBody>
      <dsp:txXfrm>
        <a:off x="0" y="665"/>
        <a:ext cx="6290226" cy="1089282"/>
      </dsp:txXfrm>
    </dsp:sp>
    <dsp:sp modelId="{6814B82F-B32C-9C43-B851-1F76A0CB7CDF}">
      <dsp:nvSpPr>
        <dsp:cNvPr id="0" name=""/>
        <dsp:cNvSpPr/>
      </dsp:nvSpPr>
      <dsp:spPr>
        <a:xfrm>
          <a:off x="0" y="1089948"/>
          <a:ext cx="6290226" cy="0"/>
        </a:xfrm>
        <a:prstGeom prst="line">
          <a:avLst/>
        </a:prstGeom>
        <a:solidFill>
          <a:schemeClr val="accent2">
            <a:hueOff val="287373"/>
            <a:satOff val="-4693"/>
            <a:lumOff val="294"/>
            <a:alphaOff val="0"/>
          </a:schemeClr>
        </a:solidFill>
        <a:ln w="12700" cap="flat" cmpd="sng" algn="ctr">
          <a:solidFill>
            <a:schemeClr val="accent2">
              <a:hueOff val="287373"/>
              <a:satOff val="-4693"/>
              <a:lumOff val="29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478375-45FE-2348-B335-582D9A3FC0E7}">
      <dsp:nvSpPr>
        <dsp:cNvPr id="0" name=""/>
        <dsp:cNvSpPr/>
      </dsp:nvSpPr>
      <dsp:spPr>
        <a:xfrm>
          <a:off x="0" y="1089948"/>
          <a:ext cx="6290226" cy="1089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PSA is a protein produced by the prostate and is found in the blood.</a:t>
          </a:r>
        </a:p>
      </dsp:txBody>
      <dsp:txXfrm>
        <a:off x="0" y="1089948"/>
        <a:ext cx="6290226" cy="1089282"/>
      </dsp:txXfrm>
    </dsp:sp>
    <dsp:sp modelId="{A72C3FE4-2305-CF4B-87E3-99FA2A1477A8}">
      <dsp:nvSpPr>
        <dsp:cNvPr id="0" name=""/>
        <dsp:cNvSpPr/>
      </dsp:nvSpPr>
      <dsp:spPr>
        <a:xfrm>
          <a:off x="0" y="2179231"/>
          <a:ext cx="6290226" cy="0"/>
        </a:xfrm>
        <a:prstGeom prst="line">
          <a:avLst/>
        </a:prstGeom>
        <a:solidFill>
          <a:schemeClr val="accent2">
            <a:hueOff val="574745"/>
            <a:satOff val="-9386"/>
            <a:lumOff val="588"/>
            <a:alphaOff val="0"/>
          </a:schemeClr>
        </a:solidFill>
        <a:ln w="12700" cap="flat" cmpd="sng" algn="ctr">
          <a:solidFill>
            <a:schemeClr val="accent2">
              <a:hueOff val="574745"/>
              <a:satOff val="-9386"/>
              <a:lumOff val="5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3F2623-425D-D743-B177-D8731B563A35}">
      <dsp:nvSpPr>
        <dsp:cNvPr id="0" name=""/>
        <dsp:cNvSpPr/>
      </dsp:nvSpPr>
      <dsp:spPr>
        <a:xfrm>
          <a:off x="0" y="2179231"/>
          <a:ext cx="6290226" cy="1089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 PSA blood test therefore simple measures the amount of PSA in the blood.</a:t>
          </a:r>
        </a:p>
      </dsp:txBody>
      <dsp:txXfrm>
        <a:off x="0" y="2179231"/>
        <a:ext cx="6290226" cy="1089282"/>
      </dsp:txXfrm>
    </dsp:sp>
    <dsp:sp modelId="{0DEFB1E0-EE18-C345-89E5-73FED8216A5E}">
      <dsp:nvSpPr>
        <dsp:cNvPr id="0" name=""/>
        <dsp:cNvSpPr/>
      </dsp:nvSpPr>
      <dsp:spPr>
        <a:xfrm>
          <a:off x="0" y="3268513"/>
          <a:ext cx="6290226" cy="0"/>
        </a:xfrm>
        <a:prstGeom prst="line">
          <a:avLst/>
        </a:prstGeom>
        <a:solidFill>
          <a:schemeClr val="accent2">
            <a:hueOff val="862118"/>
            <a:satOff val="-14079"/>
            <a:lumOff val="882"/>
            <a:alphaOff val="0"/>
          </a:schemeClr>
        </a:solidFill>
        <a:ln w="12700" cap="flat" cmpd="sng" algn="ctr">
          <a:solidFill>
            <a:schemeClr val="accent2">
              <a:hueOff val="862118"/>
              <a:satOff val="-14079"/>
              <a:lumOff val="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AE3225-8180-1248-9A19-34330883248F}">
      <dsp:nvSpPr>
        <dsp:cNvPr id="0" name=""/>
        <dsp:cNvSpPr/>
      </dsp:nvSpPr>
      <dsp:spPr>
        <a:xfrm>
          <a:off x="0" y="3268513"/>
          <a:ext cx="6290226" cy="1089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 PSA blood test is not a test for prostate cancer.</a:t>
          </a:r>
        </a:p>
      </dsp:txBody>
      <dsp:txXfrm>
        <a:off x="0" y="3268513"/>
        <a:ext cx="6290226" cy="1089282"/>
      </dsp:txXfrm>
    </dsp:sp>
    <dsp:sp modelId="{5A0F49EE-E01B-284B-9F38-4209DC74811C}">
      <dsp:nvSpPr>
        <dsp:cNvPr id="0" name=""/>
        <dsp:cNvSpPr/>
      </dsp:nvSpPr>
      <dsp:spPr>
        <a:xfrm>
          <a:off x="0" y="4357796"/>
          <a:ext cx="6290226" cy="0"/>
        </a:xfrm>
        <a:prstGeom prst="line">
          <a:avLst/>
        </a:prstGeom>
        <a:solidFill>
          <a:schemeClr val="accent2">
            <a:hueOff val="1149490"/>
            <a:satOff val="-18772"/>
            <a:lumOff val="1176"/>
            <a:alphaOff val="0"/>
          </a:schemeClr>
        </a:solidFill>
        <a:ln w="12700" cap="flat" cmpd="sng" algn="ctr">
          <a:solidFill>
            <a:schemeClr val="accent2">
              <a:hueOff val="1149490"/>
              <a:satOff val="-18772"/>
              <a:lumOff val="117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6B2F85-54C7-8A40-81E2-F930643FE5F2}">
      <dsp:nvSpPr>
        <dsp:cNvPr id="0" name=""/>
        <dsp:cNvSpPr/>
      </dsp:nvSpPr>
      <dsp:spPr>
        <a:xfrm>
          <a:off x="0" y="4357796"/>
          <a:ext cx="6290226" cy="1089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The PSA level is an indicator of prostate health.</a:t>
          </a:r>
        </a:p>
      </dsp:txBody>
      <dsp:txXfrm>
        <a:off x="0" y="4357796"/>
        <a:ext cx="6290226" cy="108928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F406ED-ABFB-0A42-BD46-3DE66BF86D2D}" type="datetimeFigureOut">
              <a:rPr lang="en-US" smtClean="0"/>
              <a:t>10/19/26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506B0E-A6E0-004B-A73A-1A124B985C74}" type="slidenum">
              <a:rPr lang="en-US" smtClean="0"/>
              <a:t>‹#›</a:t>
            </a:fld>
            <a:endParaRPr lang="en-US"/>
          </a:p>
        </p:txBody>
      </p:sp>
    </p:spTree>
    <p:extLst>
      <p:ext uri="{BB962C8B-B14F-4D97-AF65-F5344CB8AC3E}">
        <p14:creationId xmlns:p14="http://schemas.microsoft.com/office/powerpoint/2010/main" val="3497987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don’t have designer IDs since they were based off the default master slides already in the deck.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0EDF81-139F-488C-872B-4720FBA6BF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1483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EF15F-443F-393B-126C-3ABA2CA52C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D35C5-2C58-0D3E-5674-953FB1EA89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1A38D8-01DF-0926-FA59-D62214A61A91}"/>
              </a:ext>
            </a:extLst>
          </p:cNvPr>
          <p:cNvSpPr>
            <a:spLocks noGrp="1"/>
          </p:cNvSpPr>
          <p:nvPr>
            <p:ph type="body" idx="1"/>
          </p:nvPr>
        </p:nvSpPr>
        <p:spPr/>
        <p:txBody>
          <a:bodyPr/>
          <a:lstStyle/>
          <a:p>
            <a:r>
              <a:rPr lang="en-US" dirty="0"/>
              <a:t>(These don’t have designer IDs since they were based off the default master slides already in the deck. </a:t>
            </a:r>
          </a:p>
        </p:txBody>
      </p:sp>
      <p:sp>
        <p:nvSpPr>
          <p:cNvPr id="4" name="Slide Number Placeholder 3">
            <a:extLst>
              <a:ext uri="{FF2B5EF4-FFF2-40B4-BE49-F238E27FC236}">
                <a16:creationId xmlns:a16="http://schemas.microsoft.com/office/drawing/2014/main" id="{2DE3B778-2E05-1A41-48BD-7E35748806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0EDF81-139F-488C-872B-4720FBA6BF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346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733B8-BECB-91C0-2055-3240335D3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8C539-62E0-64CE-DC26-FB8983A3C5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3F893F-5AF9-4F72-96DE-3D8288ACD48C}"/>
              </a:ext>
            </a:extLst>
          </p:cNvPr>
          <p:cNvSpPr>
            <a:spLocks noGrp="1"/>
          </p:cNvSpPr>
          <p:nvPr>
            <p:ph type="body" idx="1"/>
          </p:nvPr>
        </p:nvSpPr>
        <p:spPr/>
        <p:txBody>
          <a:bodyPr/>
          <a:lstStyle/>
          <a:p>
            <a:r>
              <a:rPr lang="en-US" dirty="0"/>
              <a:t>(These don’t have designer IDs since they were based off the default master slides already in the deck. </a:t>
            </a:r>
          </a:p>
        </p:txBody>
      </p:sp>
      <p:sp>
        <p:nvSpPr>
          <p:cNvPr id="4" name="Slide Number Placeholder 3">
            <a:extLst>
              <a:ext uri="{FF2B5EF4-FFF2-40B4-BE49-F238E27FC236}">
                <a16:creationId xmlns:a16="http://schemas.microsoft.com/office/drawing/2014/main" id="{7FA6A44C-76C9-C923-EAB6-FA8C836DC5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0EDF81-139F-488C-872B-4720FBA6BF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50189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10/19/26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GB"/>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10/19/26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GB"/>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10/19/26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10/19/26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10/19/26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GB"/>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10/19/26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GB"/>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10/19/26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GB"/>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10/19/26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GB"/>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10/19/26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10/19/26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10/19/26</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anchor="ctr">
            <a:normAutofit/>
          </a:bodyPr>
          <a:lstStyle>
            <a:lvl1pPr algn="l">
              <a:lnSpc>
                <a:spcPct val="100000"/>
              </a:lnSpc>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81888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pPr algn="l"/>
            <a:r>
              <a:rPr lang="en-US" dirty="0"/>
              <a:t>Presentation Title</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65587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anchor="ctr">
            <a:normAutofit/>
          </a:bodyPr>
          <a:lstStyle>
            <a:lvl1pPr>
              <a:defRPr sz="4000">
                <a:solidFill>
                  <a:schemeClr val="bg1"/>
                </a:solidFill>
              </a:defRPr>
            </a:lvl1pPr>
          </a:lstStyle>
          <a:p>
            <a:r>
              <a:rPr lang="en-US" dirty="0"/>
              <a:t>Title</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5" name="Content Placeholder 13">
            <a:extLst>
              <a:ext uri="{FF2B5EF4-FFF2-40B4-BE49-F238E27FC236}">
                <a16:creationId xmlns:a16="http://schemas.microsoft.com/office/drawing/2014/main" id="{CCD14F82-32BC-4E61-83EA-CB71ED780A3F}"/>
              </a:ext>
            </a:extLst>
          </p:cNvPr>
          <p:cNvSpPr>
            <a:spLocks noGrp="1"/>
          </p:cNvSpPr>
          <p:nvPr>
            <p:ph sz="quarter" idx="13"/>
          </p:nvPr>
        </p:nvSpPr>
        <p:spPr>
          <a:xfrm>
            <a:off x="6735763" y="712788"/>
            <a:ext cx="4618037" cy="5432425"/>
          </a:xfrm>
        </p:spPr>
        <p:txBody>
          <a:bodyPr anchor="ct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2092190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with 2 pictures">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5" name="Picture Placeholder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anchor="b">
            <a:normAutofit/>
          </a:bodyPr>
          <a:lstStyle>
            <a:lvl1pPr algn="r">
              <a:defRPr sz="4800"/>
            </a:lvl1pPr>
          </a:lstStyle>
          <a:p>
            <a:r>
              <a:rPr lang="en-US" dirty="0"/>
              <a:t>Title here</a:t>
            </a:r>
          </a:p>
        </p:txBody>
      </p:sp>
      <p:sp>
        <p:nvSpPr>
          <p:cNvPr id="18" name="Subtitle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226391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892380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anchor="b">
            <a:normAutofit/>
          </a:bodyPr>
          <a:lstStyle>
            <a:lvl1pPr algn="ctr">
              <a:defRPr sz="3600">
                <a:solidFill>
                  <a:schemeClr val="bg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8" name="Text Placeholder 7">
            <a:extLst>
              <a:ext uri="{FF2B5EF4-FFF2-40B4-BE49-F238E27FC236}">
                <a16:creationId xmlns:a16="http://schemas.microsoft.com/office/drawing/2014/main" id="{DB993D08-8A5D-4511-89F2-22508AFAC62D}"/>
              </a:ext>
            </a:extLst>
          </p:cNvPr>
          <p:cNvSpPr>
            <a:spLocks noGrp="1"/>
          </p:cNvSpPr>
          <p:nvPr>
            <p:ph type="body" sz="quarter" idx="13"/>
          </p:nvPr>
        </p:nvSpPr>
        <p:spPr>
          <a:xfrm>
            <a:off x="3877056" y="4297680"/>
            <a:ext cx="4434840" cy="1188720"/>
          </a:xfrm>
        </p:spPr>
        <p:txBody>
          <a:bodyPr/>
          <a:lstStyle>
            <a:lvl1pPr marL="0" indent="0" algn="ctr">
              <a:buNone/>
              <a:defRPr sz="240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26379309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3" name="Picture Placeholder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4" name="Picture Placeholder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5" name="Picture Placeholder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5" name="Title 4">
            <a:extLst>
              <a:ext uri="{FF2B5EF4-FFF2-40B4-BE49-F238E27FC236}">
                <a16:creationId xmlns:a16="http://schemas.microsoft.com/office/drawing/2014/main" id="{DE7D0FB3-AA0E-43D7-A0BC-3BEE75E725EF}"/>
              </a:ext>
            </a:extLst>
          </p:cNvPr>
          <p:cNvSpPr>
            <a:spLocks noGrp="1"/>
          </p:cNvSpPr>
          <p:nvPr>
            <p:ph type="title"/>
          </p:nvPr>
        </p:nvSpPr>
        <p:spPr/>
        <p:txBody>
          <a:bodyPr/>
          <a:lstStyle>
            <a:lvl1pPr algn="ctr">
              <a:defRPr/>
            </a:lvl1pPr>
          </a:lstStyle>
          <a:p>
            <a:r>
              <a:rPr lang="en-US"/>
              <a:t>Click to edit Master title style</a:t>
            </a:r>
          </a:p>
        </p:txBody>
      </p:sp>
      <p:sp>
        <p:nvSpPr>
          <p:cNvPr id="61" name="Text Placeholder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2" name="Text Placeholder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3" name="Text Placeholder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4" name="Text Placeholder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5" name="Text Placeholder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6" name="Text Placeholder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7" name="Text Placeholder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8" name="Text Placeholder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9" name="Text Placeholder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70" name="Text Placeholder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Tree>
    <p:extLst>
      <p:ext uri="{BB962C8B-B14F-4D97-AF65-F5344CB8AC3E}">
        <p14:creationId xmlns:p14="http://schemas.microsoft.com/office/powerpoint/2010/main" val="39726326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809885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600151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4541520"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4541520"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1" name="Text Placeholder 4">
            <a:extLst>
              <a:ext uri="{FF2B5EF4-FFF2-40B4-BE49-F238E27FC236}">
                <a16:creationId xmlns:a16="http://schemas.microsoft.com/office/drawing/2014/main" id="{B4B72819-870F-4CC8-9DEF-58C3AB4CD685}"/>
              </a:ext>
            </a:extLst>
          </p:cNvPr>
          <p:cNvSpPr>
            <a:spLocks noGrp="1"/>
          </p:cNvSpPr>
          <p:nvPr>
            <p:ph type="body" sz="quarter" idx="13"/>
          </p:nvPr>
        </p:nvSpPr>
        <p:spPr>
          <a:xfrm>
            <a:off x="8243252"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D7812E9D-BE2A-41F4-AA15-DC0B8C56AE77}"/>
              </a:ext>
            </a:extLst>
          </p:cNvPr>
          <p:cNvSpPr>
            <a:spLocks noGrp="1"/>
          </p:cNvSpPr>
          <p:nvPr>
            <p:ph sz="quarter" idx="14"/>
          </p:nvPr>
        </p:nvSpPr>
        <p:spPr>
          <a:xfrm>
            <a:off x="8243252"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53138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6" name="Picture Placeholder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anchor="b">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6739128" y="3127248"/>
            <a:ext cx="4617720" cy="3054096"/>
          </a:xfrm>
        </p:spPr>
        <p:txBody>
          <a:bodyPr/>
          <a:lstStyle>
            <a:lvl1pPr marL="0" indent="0">
              <a:buNone/>
              <a:defRPr sz="1800"/>
            </a:lvl1pPr>
            <a:lvl2pPr marL="228600">
              <a:defRPr sz="1800"/>
            </a:lvl2pPr>
            <a:lvl3pPr marL="457200">
              <a:defRPr sz="1800"/>
            </a:lvl3pPr>
            <a:lvl4pPr marL="68580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a:lstStyle>
            <a:lvl1pPr algn="l">
              <a:defRPr/>
            </a:lvl1pPr>
          </a:lstStyle>
          <a:p>
            <a:pPr algn="l"/>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7365266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5" name="Titl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anchor="b"/>
          <a:lstStyle>
            <a:lvl1pPr>
              <a:defRPr sz="4000"/>
            </a:lvl1pPr>
          </a:lstStyle>
          <a:p>
            <a:r>
              <a:rPr lang="en-US"/>
              <a:t>Click to edit Master title style</a:t>
            </a:r>
          </a:p>
        </p:txBody>
      </p:sp>
      <p:sp>
        <p:nvSpPr>
          <p:cNvPr id="7" name="Text Placeholder 6">
            <a:extLst>
              <a:ext uri="{FF2B5EF4-FFF2-40B4-BE49-F238E27FC236}">
                <a16:creationId xmlns:a16="http://schemas.microsoft.com/office/drawing/2014/main" id="{AE97A506-D3A6-4ED8-8315-385575046882}"/>
              </a:ext>
            </a:extLst>
          </p:cNvPr>
          <p:cNvSpPr>
            <a:spLocks noGrp="1"/>
          </p:cNvSpPr>
          <p:nvPr>
            <p:ph type="body" sz="quarter" idx="13"/>
          </p:nvPr>
        </p:nvSpPr>
        <p:spPr>
          <a:xfrm>
            <a:off x="838199" y="2898648"/>
            <a:ext cx="4443984" cy="594360"/>
          </a:xfrm>
        </p:spPr>
        <p:txBody>
          <a:bodyPr/>
          <a:lstStyle>
            <a:lvl1pPr marL="0" indent="0">
              <a:buNone/>
              <a:defRPr sz="2000"/>
            </a:lvl1pPr>
          </a:lstStyle>
          <a:p>
            <a:pPr lvl="0"/>
            <a:r>
              <a:rPr lang="en-US"/>
              <a:t>Click to edit Master text styles</a:t>
            </a:r>
          </a:p>
        </p:txBody>
      </p:sp>
      <p:sp>
        <p:nvSpPr>
          <p:cNvPr id="8" name="Text Placeholder 6">
            <a:extLst>
              <a:ext uri="{FF2B5EF4-FFF2-40B4-BE49-F238E27FC236}">
                <a16:creationId xmlns:a16="http://schemas.microsoft.com/office/drawing/2014/main" id="{D85D9E25-B25F-4DB6-B381-E134A525C7A1}"/>
              </a:ext>
            </a:extLst>
          </p:cNvPr>
          <p:cNvSpPr>
            <a:spLocks noGrp="1"/>
          </p:cNvSpPr>
          <p:nvPr>
            <p:ph type="body" sz="quarter" idx="14"/>
          </p:nvPr>
        </p:nvSpPr>
        <p:spPr>
          <a:xfrm>
            <a:off x="838199" y="3639312"/>
            <a:ext cx="4443984" cy="594360"/>
          </a:xfrm>
        </p:spPr>
        <p:txBody>
          <a:bodyPr/>
          <a:lstStyle>
            <a:lvl1pPr marL="0" indent="0">
              <a:buNone/>
              <a:defRPr sz="2000"/>
            </a:lvl1pPr>
          </a:lstStyle>
          <a:p>
            <a:pPr lvl="0"/>
            <a:r>
              <a:rPr lang="en-US"/>
              <a:t>Click to edit Master text styles</a:t>
            </a:r>
          </a:p>
        </p:txBody>
      </p:sp>
      <p:sp>
        <p:nvSpPr>
          <p:cNvPr id="9" name="Text Placeholder 6">
            <a:extLst>
              <a:ext uri="{FF2B5EF4-FFF2-40B4-BE49-F238E27FC236}">
                <a16:creationId xmlns:a16="http://schemas.microsoft.com/office/drawing/2014/main" id="{6CE2F152-3B4C-4389-9A9C-82E3C8649A90}"/>
              </a:ext>
            </a:extLst>
          </p:cNvPr>
          <p:cNvSpPr>
            <a:spLocks noGrp="1"/>
          </p:cNvSpPr>
          <p:nvPr>
            <p:ph type="body" sz="quarter" idx="15"/>
          </p:nvPr>
        </p:nvSpPr>
        <p:spPr>
          <a:xfrm>
            <a:off x="838199" y="4389120"/>
            <a:ext cx="4443984" cy="594360"/>
          </a:xfrm>
        </p:spPr>
        <p:txBody>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3862919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037781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695398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dirty="0"/>
              <a:t>Presentation Title</a:t>
            </a:r>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4829923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919688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GB"/>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39288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8607129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58750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8561862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61654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0010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294740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GB"/>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92084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GB"/>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84298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070790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2059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42566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411287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67423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2132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47036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10/19/26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4336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3.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6.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5.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10/19/26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155699500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10/19/26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9162435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scientia.global/dr-baowei-fei-a-new-technique-for-targeted-prostate-cancer-biopsies/" TargetMode="External"/><Relationship Id="rId7" Type="http://schemas.openxmlformats.org/officeDocument/2006/relationships/hyperlink" Target="https://www.medicalnewstoday.com/articles/prostate-cancer-treatments" TargetMode="External"/><Relationship Id="rId2" Type="http://schemas.openxmlformats.org/officeDocument/2006/relationships/image" Target="../media/image9.jpg"/><Relationship Id="rId1" Type="http://schemas.openxmlformats.org/officeDocument/2006/relationships/slideLayout" Target="../slideLayouts/slideLayout19.xml"/><Relationship Id="rId6" Type="http://schemas.openxmlformats.org/officeDocument/2006/relationships/image" Target="../media/image11.jpg"/><Relationship Id="rId11" Type="http://schemas.openxmlformats.org/officeDocument/2006/relationships/hyperlink" Target="https://creativecommons.org/licenses/by-sa/3.0/" TargetMode="External"/><Relationship Id="rId5" Type="http://schemas.openxmlformats.org/officeDocument/2006/relationships/hyperlink" Target="https://ally43.fr/actualites/23552-cancer-de-luterus-le-signe-discret-qui-doit-alerter-chaque-femme/" TargetMode="External"/><Relationship Id="rId10" Type="http://schemas.openxmlformats.org/officeDocument/2006/relationships/hyperlink" Target="https://creativecommons.org/licenses/by/3.0/" TargetMode="External"/><Relationship Id="rId4" Type="http://schemas.openxmlformats.org/officeDocument/2006/relationships/image" Target="../media/image10.jpg"/><Relationship Id="rId9" Type="http://schemas.openxmlformats.org/officeDocument/2006/relationships/hyperlink" Target="https://healtheh.com/blog/normal-size-prostat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rontiersin.org/articles/10.3389/fonc.2020.01293/full" TargetMode="External"/><Relationship Id="rId2" Type="http://schemas.openxmlformats.org/officeDocument/2006/relationships/image" Target="../media/image13.jpg"/><Relationship Id="rId1" Type="http://schemas.openxmlformats.org/officeDocument/2006/relationships/slideLayout" Target="../slideLayouts/slideLayout25.xml"/><Relationship Id="rId4" Type="http://schemas.openxmlformats.org/officeDocument/2006/relationships/hyperlink" Target="https://creativecommons.org/licenses/by/3.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independent.co.uk/news/health/prostate-cancer-blood-test-psa-b2868267.html" TargetMode="External"/><Relationship Id="rId2" Type="http://schemas.openxmlformats.org/officeDocument/2006/relationships/image" Target="../media/image14.jp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hyperlink" Target="https://namo38.com/entry/%EC%A0%84%EB%A6%BD%EC%84%A0-%EB%B9%84%EB%8C%80%EC%A6%9D-Benign-Prostatic-Hyperplasia-BPH" TargetMode="External"/><Relationship Id="rId7" Type="http://schemas.openxmlformats.org/officeDocument/2006/relationships/hyperlink" Target="https://creativecommons.org/licenses/by-nc-sa/3.0/" TargetMode="External"/><Relationship Id="rId2" Type="http://schemas.openxmlformats.org/officeDocument/2006/relationships/image" Target="../media/image15.jpg"/><Relationship Id="rId1" Type="http://schemas.openxmlformats.org/officeDocument/2006/relationships/slideLayout" Target="../slideLayouts/slideLayout29.xml"/><Relationship Id="rId6" Type="http://schemas.openxmlformats.org/officeDocument/2006/relationships/hyperlink" Target="https://creativecommons.org/licenses/by/3.0/" TargetMode="External"/><Relationship Id="rId5" Type="http://schemas.openxmlformats.org/officeDocument/2006/relationships/hyperlink" Target="https://www.medicaljane.com/ailment/prostate-cancer/"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hyperlink" Target="https://pxhere.com/en/photo/1575611" TargetMode="External"/><Relationship Id="rId2" Type="http://schemas.openxmlformats.org/officeDocument/2006/relationships/image" Target="../media/image17.jpg"/><Relationship Id="rId1" Type="http://schemas.openxmlformats.org/officeDocument/2006/relationships/slideLayout" Target="../slideLayouts/slideLayout28.xml"/><Relationship Id="rId5" Type="http://schemas.openxmlformats.org/officeDocument/2006/relationships/hyperlink" Target="https://nchstats.com/prostate-cancer-early-symptoms/" TargetMode="Externa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hyperlink" Target="https://www.openaccessgovernment.org/from-paper-based-healthcare-to-digital-excellence/198635/" TargetMode="External"/><Relationship Id="rId7" Type="http://schemas.openxmlformats.org/officeDocument/2006/relationships/hyperlink" Target="https://creativecommons.org/licenses/by-sa/3.0/" TargetMode="External"/><Relationship Id="rId2" Type="http://schemas.openxmlformats.org/officeDocument/2006/relationships/image" Target="../media/image19.jpg"/><Relationship Id="rId1" Type="http://schemas.openxmlformats.org/officeDocument/2006/relationships/slideLayout" Target="../slideLayouts/slideLayout29.xml"/><Relationship Id="rId6" Type="http://schemas.openxmlformats.org/officeDocument/2006/relationships/hyperlink" Target="https://creativecommons.org/licenses/by/3.0/" TargetMode="External"/><Relationship Id="rId5" Type="http://schemas.openxmlformats.org/officeDocument/2006/relationships/hyperlink" Target="https://www.picpedia.org/post-it-note/t/thank-you.html" TargetMode="Externa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hyperlink" Target="https://www.publicdomainpictures.net/en/view-image.php?image=313775&amp;picture=man-hope-poster-effect" TargetMode="External"/><Relationship Id="rId7" Type="http://schemas.openxmlformats.org/officeDocument/2006/relationships/hyperlink" Target="https://pxhere.com/en/photo/1448071" TargetMode="External"/><Relationship Id="rId2" Type="http://schemas.openxmlformats.org/officeDocument/2006/relationships/image" Target="../media/image21.jpg"/><Relationship Id="rId1" Type="http://schemas.openxmlformats.org/officeDocument/2006/relationships/slideLayout" Target="../slideLayouts/slideLayout19.xml"/><Relationship Id="rId6" Type="http://schemas.openxmlformats.org/officeDocument/2006/relationships/image" Target="../media/image23.jpg"/><Relationship Id="rId5" Type="http://schemas.openxmlformats.org/officeDocument/2006/relationships/hyperlink" Target="https://healthcare-in-europe.com/en/news/ct-outperforms-lab-diagnosis-for-coronavirus-infection.html" TargetMode="External"/><Relationship Id="rId10" Type="http://schemas.openxmlformats.org/officeDocument/2006/relationships/hyperlink" Target="https://creativecommons.org/licenses/by-nc-nd/3.0/" TargetMode="External"/><Relationship Id="rId4" Type="http://schemas.openxmlformats.org/officeDocument/2006/relationships/image" Target="../media/image22.jpg"/><Relationship Id="rId9" Type="http://schemas.openxmlformats.org/officeDocument/2006/relationships/hyperlink" Target="https://emssolutionsint.blogspot.com/2020/11/nuevo-hospital-de-madrid-para-luchar.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hyperlink" Target="https://www.pikist.com/search/fr?q=magn%C3%A9tique" TargetMode="External"/><Relationship Id="rId7" Type="http://schemas.openxmlformats.org/officeDocument/2006/relationships/hyperlink" Target="https://creativecommons.org/licenses/by-sa/3.0/" TargetMode="External"/><Relationship Id="rId2" Type="http://schemas.openxmlformats.org/officeDocument/2006/relationships/image" Target="../media/image25.jpg"/><Relationship Id="rId1" Type="http://schemas.openxmlformats.org/officeDocument/2006/relationships/slideLayout" Target="../slideLayouts/slideLayout29.xml"/><Relationship Id="rId6" Type="http://schemas.openxmlformats.org/officeDocument/2006/relationships/hyperlink" Target="https://commons.wikimedia.org/wiki/File:MRI-Philips.JPG" TargetMode="External"/><Relationship Id="rId5" Type="http://schemas.openxmlformats.org/officeDocument/2006/relationships/hyperlink" Target="https://www.medicaljane.com/ailment/prostate-cancer/" TargetMode="Externa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E1E8-35ED-0CFE-2B98-DA4E1F810BB6}"/>
              </a:ext>
            </a:extLst>
          </p:cNvPr>
          <p:cNvSpPr>
            <a:spLocks noGrp="1"/>
          </p:cNvSpPr>
          <p:nvPr>
            <p:ph type="ctrTitle"/>
          </p:nvPr>
        </p:nvSpPr>
        <p:spPr/>
        <p:txBody>
          <a:bodyPr/>
          <a:lstStyle/>
          <a:p>
            <a:r>
              <a:rPr lang="en-US" dirty="0" err="1"/>
              <a:t>ProstaTe</a:t>
            </a:r>
            <a:r>
              <a:rPr lang="en-US" dirty="0"/>
              <a:t> Awareness </a:t>
            </a:r>
            <a:r>
              <a:rPr lang="en-US" dirty="0" err="1"/>
              <a:t>EvenIng</a:t>
            </a:r>
            <a:endParaRPr lang="en-US" dirty="0"/>
          </a:p>
        </p:txBody>
      </p:sp>
      <p:sp>
        <p:nvSpPr>
          <p:cNvPr id="3" name="Subtitle 2">
            <a:extLst>
              <a:ext uri="{FF2B5EF4-FFF2-40B4-BE49-F238E27FC236}">
                <a16:creationId xmlns:a16="http://schemas.microsoft.com/office/drawing/2014/main" id="{17C50B3D-9D5E-B194-92E6-4A4DD9D3B8F0}"/>
              </a:ext>
            </a:extLst>
          </p:cNvPr>
          <p:cNvSpPr>
            <a:spLocks noGrp="1"/>
          </p:cNvSpPr>
          <p:nvPr>
            <p:ph type="subTitle" idx="1"/>
          </p:nvPr>
        </p:nvSpPr>
        <p:spPr/>
        <p:txBody>
          <a:bodyPr/>
          <a:lstStyle/>
          <a:p>
            <a:r>
              <a:rPr lang="en-US" dirty="0"/>
              <a:t>St Dominic’s Social Centre- 22</a:t>
            </a:r>
            <a:r>
              <a:rPr lang="en-US" baseline="30000" dirty="0"/>
              <a:t>nd</a:t>
            </a:r>
            <a:r>
              <a:rPr lang="en-US" dirty="0"/>
              <a:t> October 2026</a:t>
            </a:r>
          </a:p>
        </p:txBody>
      </p:sp>
    </p:spTree>
    <p:extLst>
      <p:ext uri="{BB962C8B-B14F-4D97-AF65-F5344CB8AC3E}">
        <p14:creationId xmlns:p14="http://schemas.microsoft.com/office/powerpoint/2010/main" val="2148383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44AD1-00D0-BFF5-74F2-5D30F4A8D0EF}"/>
              </a:ext>
            </a:extLst>
          </p:cNvPr>
          <p:cNvSpPr>
            <a:spLocks noGrp="1"/>
          </p:cNvSpPr>
          <p:nvPr>
            <p:ph type="title"/>
          </p:nvPr>
        </p:nvSpPr>
        <p:spPr/>
        <p:txBody>
          <a:bodyPr/>
          <a:lstStyle/>
          <a:p>
            <a:r>
              <a:rPr lang="en-US" dirty="0" err="1"/>
              <a:t>Programme</a:t>
            </a:r>
            <a:endParaRPr lang="en-US" dirty="0"/>
          </a:p>
        </p:txBody>
      </p:sp>
      <p:sp>
        <p:nvSpPr>
          <p:cNvPr id="3" name="Content Placeholder 2">
            <a:extLst>
              <a:ext uri="{FF2B5EF4-FFF2-40B4-BE49-F238E27FC236}">
                <a16:creationId xmlns:a16="http://schemas.microsoft.com/office/drawing/2014/main" id="{9D1583B2-962D-5BE4-8ED6-33CE76CECC4C}"/>
              </a:ext>
            </a:extLst>
          </p:cNvPr>
          <p:cNvSpPr>
            <a:spLocks noGrp="1"/>
          </p:cNvSpPr>
          <p:nvPr>
            <p:ph idx="1"/>
          </p:nvPr>
        </p:nvSpPr>
        <p:spPr/>
        <p:txBody>
          <a:bodyPr/>
          <a:lstStyle/>
          <a:p>
            <a:r>
              <a:rPr lang="en-US" dirty="0"/>
              <a:t>Welcome and Introductions</a:t>
            </a:r>
          </a:p>
          <a:p>
            <a:r>
              <a:rPr lang="en-US" dirty="0"/>
              <a:t>Prostate- It’s function and what can go wrong</a:t>
            </a:r>
          </a:p>
          <a:p>
            <a:r>
              <a:rPr lang="en-US" dirty="0"/>
              <a:t>PSA testing – it’s benefits/limitations and value</a:t>
            </a:r>
          </a:p>
          <a:p>
            <a:r>
              <a:rPr lang="en-US" dirty="0"/>
              <a:t>If PSA is raised- the diagnostic process for prostate cancer</a:t>
            </a:r>
          </a:p>
          <a:p>
            <a:r>
              <a:rPr lang="en-US" dirty="0"/>
              <a:t>Making sense of the diagnosis, decision making and the value of peer support</a:t>
            </a:r>
          </a:p>
          <a:p>
            <a:r>
              <a:rPr lang="en-US" dirty="0"/>
              <a:t>Break-Q&amp;A prep</a:t>
            </a:r>
          </a:p>
          <a:p>
            <a:r>
              <a:rPr lang="en-US" dirty="0"/>
              <a:t>Q&amp;A</a:t>
            </a:r>
          </a:p>
          <a:p>
            <a:r>
              <a:rPr lang="en-US"/>
              <a:t>Close</a:t>
            </a:r>
          </a:p>
        </p:txBody>
      </p:sp>
    </p:spTree>
    <p:extLst>
      <p:ext uri="{BB962C8B-B14F-4D97-AF65-F5344CB8AC3E}">
        <p14:creationId xmlns:p14="http://schemas.microsoft.com/office/powerpoint/2010/main" val="3424610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CF5B-E8DE-48F3-9581-51BBEC47AE73}"/>
              </a:ext>
            </a:extLst>
          </p:cNvPr>
          <p:cNvSpPr>
            <a:spLocks noGrp="1"/>
          </p:cNvSpPr>
          <p:nvPr>
            <p:ph type="ctrTitle"/>
          </p:nvPr>
        </p:nvSpPr>
        <p:spPr/>
        <p:txBody>
          <a:bodyPr/>
          <a:lstStyle/>
          <a:p>
            <a:r>
              <a:rPr lang="en-US" dirty="0"/>
              <a:t>All about the </a:t>
            </a:r>
            <a:br>
              <a:rPr lang="en-US" dirty="0"/>
            </a:br>
            <a:r>
              <a:rPr lang="en-US" dirty="0"/>
              <a:t>Prostate</a:t>
            </a:r>
          </a:p>
        </p:txBody>
      </p:sp>
      <p:sp>
        <p:nvSpPr>
          <p:cNvPr id="3" name="Subtitle 2">
            <a:extLst>
              <a:ext uri="{FF2B5EF4-FFF2-40B4-BE49-F238E27FC236}">
                <a16:creationId xmlns:a16="http://schemas.microsoft.com/office/drawing/2014/main" id="{EF5D29EF-CFED-41EF-9138-BE844655F339}"/>
              </a:ext>
            </a:extLst>
          </p:cNvPr>
          <p:cNvSpPr>
            <a:spLocks noGrp="1"/>
          </p:cNvSpPr>
          <p:nvPr>
            <p:ph type="subTitle" idx="1"/>
          </p:nvPr>
        </p:nvSpPr>
        <p:spPr/>
        <p:txBody>
          <a:bodyPr/>
          <a:lstStyle/>
          <a:p>
            <a:r>
              <a:rPr lang="en-US" dirty="0"/>
              <a:t>Eve Richards</a:t>
            </a:r>
          </a:p>
          <a:p>
            <a:r>
              <a:rPr lang="en-US" dirty="0"/>
              <a:t>Surgical Care practitioner</a:t>
            </a:r>
          </a:p>
        </p:txBody>
      </p:sp>
    </p:spTree>
    <p:extLst>
      <p:ext uri="{BB962C8B-B14F-4D97-AF65-F5344CB8AC3E}">
        <p14:creationId xmlns:p14="http://schemas.microsoft.com/office/powerpoint/2010/main" val="2074766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p:txBody>
          <a:bodyPr/>
          <a:lstStyle/>
          <a:p>
            <a:r>
              <a:rPr lang="en-US" dirty="0"/>
              <a:t>Agenda</a:t>
            </a:r>
          </a:p>
        </p:txBody>
      </p:sp>
      <p:pic>
        <p:nvPicPr>
          <p:cNvPr id="11" name="Picture Placeholder 10">
            <a:extLst>
              <a:ext uri="{FF2B5EF4-FFF2-40B4-BE49-F238E27FC236}">
                <a16:creationId xmlns:a16="http://schemas.microsoft.com/office/drawing/2014/main" id="{86865FD9-DFA3-490C-B372-0EDD4BED9C59}"/>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t="6098" b="6098"/>
          <a:stretch/>
        </p:blipFill>
        <p:spPr/>
      </p:pic>
      <p:pic>
        <p:nvPicPr>
          <p:cNvPr id="13" name="Picture Placeholder 12">
            <a:extLst>
              <a:ext uri="{FF2B5EF4-FFF2-40B4-BE49-F238E27FC236}">
                <a16:creationId xmlns:a16="http://schemas.microsoft.com/office/drawing/2014/main" id="{55CEEF7E-98C5-40BC-941B-88FA9196B7B7}"/>
              </a:ext>
            </a:extLst>
          </p:cNvPr>
          <p:cNvPicPr>
            <a:picLocks noGrp="1" noChangeAspect="1"/>
          </p:cNvPicPr>
          <p:nvPr>
            <p:ph type="pic" sz="quarter" idx="13"/>
          </p:nvPr>
        </p:nvPicPr>
        <p:blipFill>
          <a:blip r:embed="rId4">
            <a:extLst>
              <a:ext uri="{837473B0-CC2E-450A-ABE3-18F120FF3D39}">
                <a1611:picAttrSrcUrl xmlns:a1611="http://schemas.microsoft.com/office/drawing/2016/11/main" r:id="rId5"/>
              </a:ext>
            </a:extLst>
          </a:blip>
          <a:srcRect l="25391" r="25391"/>
          <a:stretch/>
        </p:blipFill>
        <p:spPr>
          <a:xfrm>
            <a:off x="8955009" y="0"/>
            <a:ext cx="3235993" cy="3694372"/>
          </a:xfrm>
        </p:spPr>
      </p:pic>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p:txBody>
          <a:bodyPr/>
          <a:lstStyle/>
          <a:p>
            <a:r>
              <a:rPr lang="en-US" dirty="0"/>
              <a:t>Where is it?</a:t>
            </a:r>
          </a:p>
          <a:p>
            <a:endParaRPr lang="en-US" dirty="0"/>
          </a:p>
          <a:p>
            <a:r>
              <a:rPr lang="en-US" dirty="0"/>
              <a:t>What does it do?</a:t>
            </a:r>
          </a:p>
          <a:p>
            <a:endParaRPr lang="en-US" dirty="0"/>
          </a:p>
          <a:p>
            <a:r>
              <a:rPr lang="en-US" dirty="0"/>
              <a:t>Conditions that can affect it</a:t>
            </a:r>
          </a:p>
          <a:p>
            <a:endParaRPr lang="en-US" dirty="0"/>
          </a:p>
          <a:p>
            <a:endParaRPr lang="en-US" dirty="0"/>
          </a:p>
        </p:txBody>
      </p:sp>
      <p:pic>
        <p:nvPicPr>
          <p:cNvPr id="15" name="Picture Placeholder 14">
            <a:extLst>
              <a:ext uri="{FF2B5EF4-FFF2-40B4-BE49-F238E27FC236}">
                <a16:creationId xmlns:a16="http://schemas.microsoft.com/office/drawing/2014/main" id="{949D770F-0604-41BE-87F0-65B08CC353C6}"/>
              </a:ext>
            </a:extLst>
          </p:cNvPr>
          <p:cNvPicPr>
            <a:picLocks noGrp="1" noChangeAspect="1"/>
          </p:cNvPicPr>
          <p:nvPr>
            <p:ph type="pic" sz="quarter" idx="15"/>
          </p:nvPr>
        </p:nvPicPr>
        <p:blipFill>
          <a:blip r:embed="rId6">
            <a:extLst>
              <a:ext uri="{837473B0-CC2E-450A-ABE3-18F120FF3D39}">
                <a1611:picAttrSrcUrl xmlns:a1611="http://schemas.microsoft.com/office/drawing/2016/11/main" r:id="rId7"/>
              </a:ext>
            </a:extLst>
          </a:blip>
          <a:srcRect t="1832" b="1832"/>
          <a:stretch/>
        </p:blipFill>
        <p:spPr/>
      </p:pic>
      <p:pic>
        <p:nvPicPr>
          <p:cNvPr id="17" name="Picture Placeholder 16">
            <a:extLst>
              <a:ext uri="{FF2B5EF4-FFF2-40B4-BE49-F238E27FC236}">
                <a16:creationId xmlns:a16="http://schemas.microsoft.com/office/drawing/2014/main" id="{B9BCE927-4F46-4797-9BD3-B816E2B4CEA5}"/>
              </a:ext>
            </a:extLst>
          </p:cNvPr>
          <p:cNvPicPr>
            <a:picLocks noGrp="1" noChangeAspect="1"/>
          </p:cNvPicPr>
          <p:nvPr>
            <p:ph type="pic" sz="quarter" idx="14"/>
          </p:nvPr>
        </p:nvPicPr>
        <p:blipFill>
          <a:blip r:embed="rId8">
            <a:extLst>
              <a:ext uri="{837473B0-CC2E-450A-ABE3-18F120FF3D39}">
                <a1611:picAttrSrcUrl xmlns:a1611="http://schemas.microsoft.com/office/drawing/2016/11/main" r:id="rId9"/>
              </a:ext>
            </a:extLst>
          </a:blip>
          <a:srcRect l="23368" r="23368"/>
          <a:stretch/>
        </p:blipFill>
        <p:spPr>
          <a:xfrm>
            <a:off x="9081588" y="3896475"/>
            <a:ext cx="3109415" cy="3055044"/>
          </a:xfrm>
        </p:spPr>
      </p:pic>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All about the prostate </a:t>
            </a:r>
          </a:p>
        </p:txBody>
      </p:sp>
      <p:sp>
        <p:nvSpPr>
          <p:cNvPr id="2" name="TextBox 1">
            <a:extLst>
              <a:ext uri="{FF2B5EF4-FFF2-40B4-BE49-F238E27FC236}">
                <a16:creationId xmlns:a16="http://schemas.microsoft.com/office/drawing/2014/main" id="{AB50732C-057B-CA2F-3072-1A267383BCB6}"/>
              </a:ext>
            </a:extLst>
          </p:cNvPr>
          <p:cNvSpPr txBox="1"/>
          <p:nvPr/>
        </p:nvSpPr>
        <p:spPr>
          <a:xfrm>
            <a:off x="4726375" y="3694372"/>
            <a:ext cx="422863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3" tooltip="https://www.scientia.global/dr-baowei-fei-a-new-technique-for-targeted-prostate-cancer-biopsies/"/>
              </a:rPr>
              <a:t>This Photo</a:t>
            </a:r>
            <a:r>
              <a:rPr kumimoji="0" lang="en-GB" sz="900" b="0" i="0" u="none" strike="noStrike" kern="1200" cap="none" spc="0" normalizeH="0" baseline="0" noProof="0">
                <a:ln>
                  <a:noFill/>
                </a:ln>
                <a:solidFill>
                  <a:prstClr val="black"/>
                </a:solidFill>
                <a:effectLst/>
                <a:uLnTx/>
                <a:uFillTx/>
                <a:latin typeface="Century Gothic"/>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10" tooltip="https://creativecommons.org/licenses/by/3.0/"/>
              </a:rPr>
              <a:t>CC BY</a:t>
            </a:r>
            <a:endParaRPr kumimoji="0" lang="en-GB" sz="900" b="0" i="0" u="none" strike="noStrike" kern="1200" cap="none" spc="0" normalizeH="0" baseline="0" noProof="0">
              <a:ln>
                <a:noFill/>
              </a:ln>
              <a:solidFill>
                <a:prstClr val="black"/>
              </a:solidFill>
              <a:effectLst/>
              <a:uLnTx/>
              <a:uFillTx/>
              <a:latin typeface="Century Gothic"/>
              <a:ea typeface="+mn-ea"/>
              <a:cs typeface="+mn-cs"/>
            </a:endParaRPr>
          </a:p>
        </p:txBody>
      </p:sp>
      <p:sp>
        <p:nvSpPr>
          <p:cNvPr id="3" name="TextBox 2">
            <a:extLst>
              <a:ext uri="{FF2B5EF4-FFF2-40B4-BE49-F238E27FC236}">
                <a16:creationId xmlns:a16="http://schemas.microsoft.com/office/drawing/2014/main" id="{E0BF7023-28F5-3564-43D5-9BD36FBCD10D}"/>
              </a:ext>
            </a:extLst>
          </p:cNvPr>
          <p:cNvSpPr txBox="1"/>
          <p:nvPr/>
        </p:nvSpPr>
        <p:spPr>
          <a:xfrm>
            <a:off x="8955010" y="3694372"/>
            <a:ext cx="323599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5" tooltip="https://ally43.fr/actualites/23552-cancer-de-luterus-le-signe-discret-qui-doit-alerter-chaque-femme/"/>
              </a:rPr>
              <a:t>This Photo</a:t>
            </a:r>
            <a:r>
              <a:rPr kumimoji="0" lang="en-GB" sz="900" b="0" i="0" u="none" strike="noStrike" kern="1200" cap="none" spc="0" normalizeH="0" baseline="0" noProof="0">
                <a:ln>
                  <a:noFill/>
                </a:ln>
                <a:solidFill>
                  <a:prstClr val="black"/>
                </a:solidFill>
                <a:effectLst/>
                <a:uLnTx/>
                <a:uFillTx/>
                <a:latin typeface="Century Gothic"/>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11" tooltip="https://creativecommons.org/licenses/by-sa/3.0/"/>
              </a:rPr>
              <a:t>CC BY-SA</a:t>
            </a:r>
            <a:endParaRPr kumimoji="0" lang="en-GB" sz="900" b="0" i="0" u="none" strike="noStrike" kern="1200" cap="none" spc="0" normalizeH="0" baseline="0" noProof="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912948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7F229A-48C3-4BE7-96EC-3C05DC7FB720}"/>
              </a:ext>
            </a:extLst>
          </p:cNvPr>
          <p:cNvSpPr>
            <a:spLocks noGrp="1"/>
          </p:cNvSpPr>
          <p:nvPr>
            <p:ph type="title"/>
          </p:nvPr>
        </p:nvSpPr>
        <p:spPr>
          <a:xfrm>
            <a:off x="838200" y="365125"/>
            <a:ext cx="10515600" cy="1325563"/>
          </a:xfrm>
        </p:spPr>
        <p:txBody>
          <a:bodyPr anchor="ctr">
            <a:normAutofit/>
          </a:bodyPr>
          <a:lstStyle/>
          <a:p>
            <a:r>
              <a:rPr lang="en-US" dirty="0"/>
              <a:t>Where is it? </a:t>
            </a:r>
          </a:p>
        </p:txBody>
      </p:sp>
      <p:pic>
        <p:nvPicPr>
          <p:cNvPr id="6" name="Picture 5">
            <a:extLst>
              <a:ext uri="{FF2B5EF4-FFF2-40B4-BE49-F238E27FC236}">
                <a16:creationId xmlns:a16="http://schemas.microsoft.com/office/drawing/2014/main" id="{2D3F151C-4D38-2B36-2009-C2E56B3314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93914" y="1874838"/>
            <a:ext cx="5530988" cy="3532174"/>
          </a:xfrm>
          <a:prstGeom prst="rect">
            <a:avLst/>
          </a:prstGeom>
          <a:noFill/>
        </p:spPr>
      </p:pic>
      <p:sp>
        <p:nvSpPr>
          <p:cNvPr id="11" name="Content Placeholder 10">
            <a:extLst>
              <a:ext uri="{FF2B5EF4-FFF2-40B4-BE49-F238E27FC236}">
                <a16:creationId xmlns:a16="http://schemas.microsoft.com/office/drawing/2014/main" id="{7041F48D-F184-4F9F-B5AC-F127F0898F39}"/>
              </a:ext>
            </a:extLst>
          </p:cNvPr>
          <p:cNvSpPr>
            <a:spLocks noGrp="1"/>
          </p:cNvSpPr>
          <p:nvPr>
            <p:ph sz="half" idx="2"/>
          </p:nvPr>
        </p:nvSpPr>
        <p:spPr>
          <a:xfrm>
            <a:off x="6419088" y="2011680"/>
            <a:ext cx="4937760" cy="4160520"/>
          </a:xfrm>
        </p:spPr>
        <p:txBody>
          <a:bodyPr>
            <a:normAutofit/>
          </a:bodyPr>
          <a:lstStyle/>
          <a:p>
            <a:pPr>
              <a:lnSpc>
                <a:spcPct val="90000"/>
              </a:lnSpc>
            </a:pPr>
            <a:r>
              <a:rPr lang="en-US" sz="2200" dirty="0"/>
              <a:t>The Prostate is a small gland found only in men. It sits just below the bladder and in front of the rectum. </a:t>
            </a:r>
          </a:p>
          <a:p>
            <a:pPr>
              <a:lnSpc>
                <a:spcPct val="90000"/>
              </a:lnSpc>
            </a:pPr>
            <a:r>
              <a:rPr lang="en-US" sz="2200" dirty="0"/>
              <a:t>A useful  way to picture its position is to think of it being wrapped around the first part of your water pipe as it leaves your bladder. </a:t>
            </a:r>
          </a:p>
          <a:p>
            <a:pPr>
              <a:lnSpc>
                <a:spcPct val="90000"/>
              </a:lnSpc>
            </a:pPr>
            <a:r>
              <a:rPr lang="en-US" sz="2200" dirty="0"/>
              <a:t>It is roughly the size of a walnut in younger men and commonly gets larger as men get older. </a:t>
            </a:r>
          </a:p>
          <a:p>
            <a:pPr>
              <a:lnSpc>
                <a:spcPct val="90000"/>
              </a:lnSpc>
            </a:pPr>
            <a:endParaRPr lang="en-US" sz="2200" dirty="0"/>
          </a:p>
        </p:txBody>
      </p:sp>
      <p:sp>
        <p:nvSpPr>
          <p:cNvPr id="12" name="Date Placeholder 11">
            <a:extLst>
              <a:ext uri="{FF2B5EF4-FFF2-40B4-BE49-F238E27FC236}">
                <a16:creationId xmlns:a16="http://schemas.microsoft.com/office/drawing/2014/main" id="{9C693BAD-6B4E-48AD-88BF-D933B374A1F1}"/>
              </a:ext>
            </a:extLst>
          </p:cNvPr>
          <p:cNvSpPr>
            <a:spLocks noGrp="1"/>
          </p:cNvSpPr>
          <p:nvPr>
            <p:ph type="dt" sz="half" idx="10"/>
          </p:nvPr>
        </p:nvSpPr>
        <p:spPr>
          <a:xfrm>
            <a:off x="838200" y="6356350"/>
            <a:ext cx="274320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11/09/2026</a:t>
            </a:r>
          </a:p>
        </p:txBody>
      </p:sp>
      <p:sp>
        <p:nvSpPr>
          <p:cNvPr id="13" name="Footer Placeholder 12">
            <a:extLst>
              <a:ext uri="{FF2B5EF4-FFF2-40B4-BE49-F238E27FC236}">
                <a16:creationId xmlns:a16="http://schemas.microsoft.com/office/drawing/2014/main" id="{1B9E4CF7-70FB-40DF-BE47-6E5AE3154753}"/>
              </a:ext>
            </a:extLst>
          </p:cNvPr>
          <p:cNvSpPr>
            <a:spLocks noGrp="1"/>
          </p:cNvSpPr>
          <p:nvPr>
            <p:ph type="ftr" sz="quarter" idx="11"/>
          </p:nvPr>
        </p:nvSpPr>
        <p:spPr>
          <a:xfrm>
            <a:off x="4038600" y="6356350"/>
            <a:ext cx="4114800"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All about the prostate</a:t>
            </a:r>
          </a:p>
        </p:txBody>
      </p:sp>
      <p:sp>
        <p:nvSpPr>
          <p:cNvPr id="14" name="Slide Number Placeholder 13">
            <a:extLst>
              <a:ext uri="{FF2B5EF4-FFF2-40B4-BE49-F238E27FC236}">
                <a16:creationId xmlns:a16="http://schemas.microsoft.com/office/drawing/2014/main" id="{C1EA167B-7079-4284-997F-7309C510B763}"/>
              </a:ext>
            </a:extLst>
          </p:cNvPr>
          <p:cNvSpPr>
            <a:spLocks noGrp="1"/>
          </p:cNvSpPr>
          <p:nvPr>
            <p:ph type="sldNum" sz="quarter" idx="12"/>
          </p:nvPr>
        </p:nvSpPr>
        <p:spPr>
          <a:xfrm>
            <a:off x="8610600" y="6356350"/>
            <a:ext cx="274320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entury Gothic"/>
              <a:ea typeface="+mn-ea"/>
              <a:cs typeface="+mn-cs"/>
            </a:endParaRPr>
          </a:p>
        </p:txBody>
      </p:sp>
      <p:sp>
        <p:nvSpPr>
          <p:cNvPr id="7" name="TextBox 6">
            <a:extLst>
              <a:ext uri="{FF2B5EF4-FFF2-40B4-BE49-F238E27FC236}">
                <a16:creationId xmlns:a16="http://schemas.microsoft.com/office/drawing/2014/main" id="{D2340669-F24A-1156-8902-2254BF47C15F}"/>
              </a:ext>
            </a:extLst>
          </p:cNvPr>
          <p:cNvSpPr txBox="1"/>
          <p:nvPr/>
        </p:nvSpPr>
        <p:spPr>
          <a:xfrm>
            <a:off x="2956559" y="5175702"/>
            <a:ext cx="1691641" cy="307777"/>
          </a:xfrm>
          <a:prstGeom prst="rect">
            <a:avLst/>
          </a:prstGeom>
          <a:solidFill>
            <a:srgbClr val="000000"/>
          </a:solidFill>
        </p:spPr>
        <p:txBody>
          <a:bodyPr wrap="squar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GB" sz="700" b="0" i="0" u="none" strike="noStrike" kern="1200" cap="none" spc="0" normalizeH="0" baseline="0" noProof="0">
                <a:ln>
                  <a:noFill/>
                </a:ln>
                <a:solidFill>
                  <a:srgbClr val="FFFFFF"/>
                </a:solidFill>
                <a:effectLst/>
                <a:uLnTx/>
                <a:uFillTx/>
                <a:latin typeface="Century Gothic"/>
                <a:ea typeface="+mn-ea"/>
                <a:cs typeface="+mn-cs"/>
                <a:hlinkClick r:id="rId3" tooltip="https://www.frontiersin.org/articles/10.3389/fonc.2020.01293/full">
                  <a:extLst>
                    <a:ext uri="{A12FA001-AC4F-418D-AE19-62706E023703}">
                      <ahyp:hlinkClr xmlns:ahyp="http://schemas.microsoft.com/office/drawing/2018/hyperlinkcolor" val="tx"/>
                    </a:ext>
                  </a:extLst>
                </a:hlinkClick>
              </a:rPr>
              <a:t>This Photo</a:t>
            </a:r>
            <a:r>
              <a:rPr kumimoji="0" lang="en-GB" sz="700" b="0" i="0" u="none" strike="noStrike" kern="1200" cap="none" spc="0" normalizeH="0" baseline="0" noProof="0">
                <a:ln>
                  <a:noFill/>
                </a:ln>
                <a:solidFill>
                  <a:srgbClr val="FFFFFF"/>
                </a:solidFill>
                <a:effectLst/>
                <a:uLnTx/>
                <a:uFillTx/>
                <a:latin typeface="Century Gothic"/>
                <a:ea typeface="+mn-ea"/>
                <a:cs typeface="+mn-cs"/>
              </a:rPr>
              <a:t> by Unknown Author is licensed under </a:t>
            </a:r>
            <a:r>
              <a:rPr kumimoji="0" lang="en-GB" sz="700" b="0" i="0" u="none" strike="noStrike" kern="1200" cap="none" spc="0" normalizeH="0" baseline="0" noProof="0">
                <a:ln>
                  <a:noFill/>
                </a:ln>
                <a:solidFill>
                  <a:srgbClr val="FFFFFF"/>
                </a:solidFill>
                <a:effectLst/>
                <a:uLnTx/>
                <a:uFillTx/>
                <a:latin typeface="Century Gothic"/>
                <a:ea typeface="+mn-ea"/>
                <a:cs typeface="+mn-cs"/>
                <a:hlinkClick r:id="rId4" tooltip="https://creativecommons.org/licenses/by/3.0/">
                  <a:extLst>
                    <a:ext uri="{A12FA001-AC4F-418D-AE19-62706E023703}">
                      <ahyp:hlinkClr xmlns:ahyp="http://schemas.microsoft.com/office/drawing/2018/hyperlinkcolor" val="tx"/>
                    </a:ext>
                  </a:extLst>
                </a:hlinkClick>
              </a:rPr>
              <a:t>CC BY</a:t>
            </a:r>
            <a:endParaRPr kumimoji="0" lang="en-GB" sz="700" b="0" i="0" u="none" strike="noStrike" kern="1200" cap="none" spc="0" normalizeH="0" baseline="0" noProof="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284915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20C3C-2840-D8EC-7901-265DF02FCF12}"/>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E03F151-19B2-B777-C866-C36F768E36C1}"/>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i="1" kern="1200" dirty="0">
                <a:latin typeface="+mj-lt"/>
                <a:ea typeface="+mj-ea"/>
                <a:cs typeface="+mj-cs"/>
              </a:rPr>
              <a:t>What does it do? </a:t>
            </a:r>
          </a:p>
        </p:txBody>
      </p:sp>
      <p:sp>
        <p:nvSpPr>
          <p:cNvPr id="11" name="Content Placeholder 10">
            <a:extLst>
              <a:ext uri="{FF2B5EF4-FFF2-40B4-BE49-F238E27FC236}">
                <a16:creationId xmlns:a16="http://schemas.microsoft.com/office/drawing/2014/main" id="{44752133-11D3-CEB8-931D-7CF2E45040FD}"/>
              </a:ext>
            </a:extLst>
          </p:cNvPr>
          <p:cNvSpPr>
            <a:spLocks noGrp="1"/>
          </p:cNvSpPr>
          <p:nvPr>
            <p:ph type="body" idx="1"/>
          </p:nvPr>
        </p:nvSpPr>
        <p:spPr>
          <a:xfrm>
            <a:off x="839788" y="2011680"/>
            <a:ext cx="4937760" cy="950976"/>
          </a:xfrm>
        </p:spPr>
        <p:txBody>
          <a:bodyPr vert="horz" lIns="91440" tIns="45720" rIns="91440" bIns="45720" rtlCol="0" anchor="b">
            <a:normAutofit fontScale="62500" lnSpcReduction="20000"/>
          </a:bodyPr>
          <a:lstStyle/>
          <a:p>
            <a:endParaRPr lang="en-US" b="1" kern="1200">
              <a:latin typeface="+mn-lt"/>
              <a:ea typeface="+mn-ea"/>
              <a:cs typeface="+mn-cs"/>
            </a:endParaRPr>
          </a:p>
          <a:p>
            <a:endParaRPr lang="en-US" b="1" kern="1200">
              <a:latin typeface="+mn-lt"/>
              <a:ea typeface="+mn-ea"/>
              <a:cs typeface="+mn-cs"/>
            </a:endParaRPr>
          </a:p>
        </p:txBody>
      </p:sp>
      <p:sp>
        <p:nvSpPr>
          <p:cNvPr id="2" name="TextBox 1">
            <a:extLst>
              <a:ext uri="{FF2B5EF4-FFF2-40B4-BE49-F238E27FC236}">
                <a16:creationId xmlns:a16="http://schemas.microsoft.com/office/drawing/2014/main" id="{9D93CC77-7187-868A-5D29-B39CDB4B7F24}"/>
              </a:ext>
            </a:extLst>
          </p:cNvPr>
          <p:cNvSpPr txBox="1"/>
          <p:nvPr/>
        </p:nvSpPr>
        <p:spPr>
          <a:xfrm>
            <a:off x="839788" y="2623456"/>
            <a:ext cx="4937760" cy="3567031"/>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entury Gothic"/>
                <a:ea typeface="+mn-ea"/>
                <a:cs typeface="+mn-cs"/>
              </a:rPr>
              <a:t>The prostate is a part of the male reproductive system. Its main function is to produce some of the fluid that makes up the semen. Think of sperm as the passengers, and semen as the fluid that carries and supports them.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entury Gothic"/>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entury Gothic"/>
                <a:ea typeface="+mn-ea"/>
                <a:cs typeface="+mn-cs"/>
              </a:rPr>
              <a:t>During ejaculation, muscles within the prostate contract and help push this fluid into the urethra, where it mixes with fluid from the seminal vesicles and sperm from the testicles. This forms semen.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entury Gothic"/>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24" name="Text Placeholder 4">
            <a:extLst>
              <a:ext uri="{FF2B5EF4-FFF2-40B4-BE49-F238E27FC236}">
                <a16:creationId xmlns:a16="http://schemas.microsoft.com/office/drawing/2014/main" id="{DEF5DE05-939C-DD7F-C0EE-88F71C03C2C7}"/>
              </a:ext>
            </a:extLst>
          </p:cNvPr>
          <p:cNvSpPr>
            <a:spLocks noGrp="1"/>
          </p:cNvSpPr>
          <p:nvPr>
            <p:ph type="body" sz="quarter" idx="3"/>
          </p:nvPr>
        </p:nvSpPr>
        <p:spPr>
          <a:xfrm>
            <a:off x="6419088" y="772886"/>
            <a:ext cx="5588408" cy="1605505"/>
          </a:xfrm>
        </p:spPr>
        <p:txBody>
          <a:bodyPr>
            <a:normAutofit fontScale="62500" lnSpcReduction="20000"/>
          </a:bodyPr>
          <a:lstStyle/>
          <a:p>
            <a:r>
              <a:rPr lang="en-US" sz="3200" dirty="0"/>
              <a:t>The prostate also has an important relationship with urination because the urethra (water pipe) runs directly through it. This is why changes in the prostate can affect both peeing and sexual function.</a:t>
            </a:r>
          </a:p>
          <a:p>
            <a:endParaRPr lang="en-US" dirty="0"/>
          </a:p>
        </p:txBody>
      </p:sp>
      <p:pic>
        <p:nvPicPr>
          <p:cNvPr id="6" name="Picture 5">
            <a:extLst>
              <a:ext uri="{FF2B5EF4-FFF2-40B4-BE49-F238E27FC236}">
                <a16:creationId xmlns:a16="http://schemas.microsoft.com/office/drawing/2014/main" id="{F53B834B-17AD-B08B-BE4B-0531BC9145C6}"/>
              </a:ext>
            </a:extLst>
          </p:cNvPr>
          <p:cNvPicPr>
            <a:picLocks noChangeAspect="1"/>
          </p:cNvPicPr>
          <p:nvPr/>
        </p:nvPicPr>
        <p:blipFill>
          <a:blip r:embed="rId2">
            <a:extLst>
              <a:ext uri="{837473B0-CC2E-450A-ABE3-18F120FF3D39}">
                <a1611:picAttrSrcUrl xmlns:a1611="http://schemas.microsoft.com/office/drawing/2016/11/main" r:id="rId3"/>
              </a:ext>
            </a:extLst>
          </a:blip>
          <a:srcRect r="-3" b="7058"/>
          <a:stretch>
            <a:fillRect/>
          </a:stretch>
        </p:blipFill>
        <p:spPr>
          <a:xfrm>
            <a:off x="6419088" y="2378391"/>
            <a:ext cx="5588408" cy="3812097"/>
          </a:xfrm>
          <a:prstGeom prst="rect">
            <a:avLst/>
          </a:prstGeom>
          <a:noFill/>
        </p:spPr>
      </p:pic>
      <p:sp>
        <p:nvSpPr>
          <p:cNvPr id="12" name="Date Placeholder 11">
            <a:extLst>
              <a:ext uri="{FF2B5EF4-FFF2-40B4-BE49-F238E27FC236}">
                <a16:creationId xmlns:a16="http://schemas.microsoft.com/office/drawing/2014/main" id="{95B66182-8DF8-553B-40FD-374EF03E906C}"/>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11/09/2026	</a:t>
            </a:r>
          </a:p>
        </p:txBody>
      </p:sp>
      <p:sp>
        <p:nvSpPr>
          <p:cNvPr id="13" name="Footer Placeholder 12">
            <a:extLst>
              <a:ext uri="{FF2B5EF4-FFF2-40B4-BE49-F238E27FC236}">
                <a16:creationId xmlns:a16="http://schemas.microsoft.com/office/drawing/2014/main" id="{513D96E0-047B-9CBC-09F1-5CFFFE0CA1C7}"/>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All about the prostate</a:t>
            </a:r>
          </a:p>
        </p:txBody>
      </p:sp>
      <p:sp>
        <p:nvSpPr>
          <p:cNvPr id="14" name="Slide Number Placeholder 13">
            <a:extLst>
              <a:ext uri="{FF2B5EF4-FFF2-40B4-BE49-F238E27FC236}">
                <a16:creationId xmlns:a16="http://schemas.microsoft.com/office/drawing/2014/main" id="{FA466A5C-7012-62FB-C1B7-1B8C67A7F42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2649376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E3A6B9C-61DE-478A-BBBB-7765E56378A3}"/>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t="2542" r="1" b="1"/>
          <a:stretch>
            <a:fillRect/>
          </a:stretch>
        </p:blipFill>
        <p:spPr>
          <a:xfrm>
            <a:off x="5710842" y="1"/>
            <a:ext cx="6481158" cy="4216186"/>
          </a:xfrm>
          <a:noFill/>
        </p:spPr>
      </p:pic>
      <p:pic>
        <p:nvPicPr>
          <p:cNvPr id="9" name="Picture Placeholder 8">
            <a:extLst>
              <a:ext uri="{FF2B5EF4-FFF2-40B4-BE49-F238E27FC236}">
                <a16:creationId xmlns:a16="http://schemas.microsoft.com/office/drawing/2014/main" id="{62E8AA20-DC84-4901-B726-97173C509248}"/>
              </a:ext>
            </a:extLst>
          </p:cNvPr>
          <p:cNvPicPr>
            <a:picLocks noGrp="1" noChangeAspect="1"/>
          </p:cNvPicPr>
          <p:nvPr>
            <p:ph type="pic" sz="quarter" idx="17"/>
          </p:nvPr>
        </p:nvPicPr>
        <p:blipFill>
          <a:blip r:embed="rId4">
            <a:extLst>
              <a:ext uri="{837473B0-CC2E-450A-ABE3-18F120FF3D39}">
                <a1611:picAttrSrcUrl xmlns:a1611="http://schemas.microsoft.com/office/drawing/2016/11/main" r:id="rId5"/>
              </a:ext>
            </a:extLst>
          </a:blip>
          <a:srcRect t="20237" b="20237"/>
          <a:stretch/>
        </p:blipFill>
        <p:spPr>
          <a:xfrm>
            <a:off x="5078134" y="4323899"/>
            <a:ext cx="7113866" cy="2534101"/>
          </a:xfrm>
          <a:noFill/>
        </p:spPr>
      </p:pic>
      <p:sp>
        <p:nvSpPr>
          <p:cNvPr id="4" name="Title 3">
            <a:extLst>
              <a:ext uri="{FF2B5EF4-FFF2-40B4-BE49-F238E27FC236}">
                <a16:creationId xmlns:a16="http://schemas.microsoft.com/office/drawing/2014/main" id="{C278FAAB-8DFA-4475-B8B6-51A3ED193119}"/>
              </a:ext>
            </a:extLst>
          </p:cNvPr>
          <p:cNvSpPr>
            <a:spLocks noGrp="1"/>
          </p:cNvSpPr>
          <p:nvPr>
            <p:ph type="title"/>
          </p:nvPr>
        </p:nvSpPr>
        <p:spPr>
          <a:xfrm>
            <a:off x="838200" y="365124"/>
            <a:ext cx="4443984" cy="2139696"/>
          </a:xfrm>
        </p:spPr>
        <p:txBody>
          <a:bodyPr anchor="b">
            <a:normAutofit fontScale="90000"/>
          </a:bodyPr>
          <a:lstStyle/>
          <a:p>
            <a:r>
              <a:rPr lang="en-US" dirty="0"/>
              <a:t>3 Main conditions that can affect the Prostate </a:t>
            </a:r>
          </a:p>
        </p:txBody>
      </p:sp>
      <p:sp>
        <p:nvSpPr>
          <p:cNvPr id="14" name="Text Placeholder 4">
            <a:extLst>
              <a:ext uri="{FF2B5EF4-FFF2-40B4-BE49-F238E27FC236}">
                <a16:creationId xmlns:a16="http://schemas.microsoft.com/office/drawing/2014/main" id="{827744F2-50E0-2D5C-B235-8F3D0BEE58CB}"/>
              </a:ext>
            </a:extLst>
          </p:cNvPr>
          <p:cNvSpPr>
            <a:spLocks noGrp="1"/>
          </p:cNvSpPr>
          <p:nvPr>
            <p:ph type="body" sz="quarter" idx="13"/>
          </p:nvPr>
        </p:nvSpPr>
        <p:spPr>
          <a:xfrm>
            <a:off x="838199" y="2898648"/>
            <a:ext cx="4443984" cy="594360"/>
          </a:xfrm>
        </p:spPr>
        <p:txBody>
          <a:bodyPr/>
          <a:lstStyle/>
          <a:p>
            <a:r>
              <a:rPr lang="en-US" dirty="0"/>
              <a:t>Benign Prostatic Hyperplasia (BPH)</a:t>
            </a:r>
          </a:p>
        </p:txBody>
      </p:sp>
      <p:sp>
        <p:nvSpPr>
          <p:cNvPr id="16" name="Text Placeholder 5">
            <a:extLst>
              <a:ext uri="{FF2B5EF4-FFF2-40B4-BE49-F238E27FC236}">
                <a16:creationId xmlns:a16="http://schemas.microsoft.com/office/drawing/2014/main" id="{C57F4216-5EA5-C2F3-9D4E-8FF6C74966A0}"/>
              </a:ext>
            </a:extLst>
          </p:cNvPr>
          <p:cNvSpPr>
            <a:spLocks noGrp="1"/>
          </p:cNvSpPr>
          <p:nvPr>
            <p:ph type="body" sz="quarter" idx="14"/>
          </p:nvPr>
        </p:nvSpPr>
        <p:spPr>
          <a:xfrm>
            <a:off x="838199" y="3639312"/>
            <a:ext cx="4443984" cy="594360"/>
          </a:xfrm>
        </p:spPr>
        <p:txBody>
          <a:bodyPr/>
          <a:lstStyle/>
          <a:p>
            <a:r>
              <a:rPr lang="en-US" dirty="0"/>
              <a:t>Prostatitis</a:t>
            </a:r>
          </a:p>
        </p:txBody>
      </p:sp>
      <p:sp>
        <p:nvSpPr>
          <p:cNvPr id="18" name="Text Placeholder 6">
            <a:extLst>
              <a:ext uri="{FF2B5EF4-FFF2-40B4-BE49-F238E27FC236}">
                <a16:creationId xmlns:a16="http://schemas.microsoft.com/office/drawing/2014/main" id="{C512A1ED-E134-C401-F806-FB41E81E5835}"/>
              </a:ext>
            </a:extLst>
          </p:cNvPr>
          <p:cNvSpPr>
            <a:spLocks noGrp="1"/>
          </p:cNvSpPr>
          <p:nvPr>
            <p:ph type="body" sz="quarter" idx="15"/>
          </p:nvPr>
        </p:nvSpPr>
        <p:spPr>
          <a:xfrm>
            <a:off x="838199" y="4389120"/>
            <a:ext cx="4443984" cy="594360"/>
          </a:xfrm>
        </p:spPr>
        <p:txBody>
          <a:bodyPr/>
          <a:lstStyle/>
          <a:p>
            <a:r>
              <a:rPr lang="en-US" dirty="0"/>
              <a:t>Prostate Cancer</a:t>
            </a:r>
          </a:p>
        </p:txBody>
      </p:sp>
      <p:sp>
        <p:nvSpPr>
          <p:cNvPr id="6" name="TextBox 5">
            <a:extLst>
              <a:ext uri="{FF2B5EF4-FFF2-40B4-BE49-F238E27FC236}">
                <a16:creationId xmlns:a16="http://schemas.microsoft.com/office/drawing/2014/main" id="{EDCBD20C-E483-2CFD-7DF5-DC2A05A7CEC0}"/>
              </a:ext>
            </a:extLst>
          </p:cNvPr>
          <p:cNvSpPr txBox="1"/>
          <p:nvPr/>
        </p:nvSpPr>
        <p:spPr>
          <a:xfrm>
            <a:off x="9652523" y="4016132"/>
            <a:ext cx="2539477"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GB" sz="700" b="0" i="0" u="none" strike="noStrike" kern="1200" cap="none" spc="0" normalizeH="0" baseline="0" noProof="0">
                <a:ln>
                  <a:noFill/>
                </a:ln>
                <a:solidFill>
                  <a:srgbClr val="FFFFFF"/>
                </a:solidFill>
                <a:effectLst/>
                <a:uLnTx/>
                <a:uFillTx/>
                <a:latin typeface="Century Gothic"/>
                <a:ea typeface="+mn-ea"/>
                <a:cs typeface="+mn-cs"/>
                <a:hlinkClick r:id="rId3" tooltip="https://namo38.com/entry/%EC%A0%84%EB%A6%BD%EC%84%A0-%EB%B9%84%EB%8C%80%EC%A6%9D-Benign-Prostatic-Hyperplasia-BPH">
                  <a:extLst>
                    <a:ext uri="{A12FA001-AC4F-418D-AE19-62706E023703}">
                      <ahyp:hlinkClr xmlns:ahyp="http://schemas.microsoft.com/office/drawing/2018/hyperlinkcolor" val="tx"/>
                    </a:ext>
                  </a:extLst>
                </a:hlinkClick>
              </a:rPr>
              <a:t>This Photo</a:t>
            </a:r>
            <a:r>
              <a:rPr kumimoji="0" lang="en-GB" sz="700" b="0" i="0" u="none" strike="noStrike" kern="1200" cap="none" spc="0" normalizeH="0" baseline="0" noProof="0">
                <a:ln>
                  <a:noFill/>
                </a:ln>
                <a:solidFill>
                  <a:srgbClr val="FFFFFF"/>
                </a:solidFill>
                <a:effectLst/>
                <a:uLnTx/>
                <a:uFillTx/>
                <a:latin typeface="Century Gothic"/>
                <a:ea typeface="+mn-ea"/>
                <a:cs typeface="+mn-cs"/>
              </a:rPr>
              <a:t> by Unknown Author is licensed under </a:t>
            </a:r>
            <a:r>
              <a:rPr kumimoji="0" lang="en-GB" sz="700" b="0" i="0" u="none" strike="noStrike" kern="1200" cap="none" spc="0" normalizeH="0" baseline="0" noProof="0">
                <a:ln>
                  <a:noFill/>
                </a:ln>
                <a:solidFill>
                  <a:srgbClr val="FFFFFF"/>
                </a:solidFill>
                <a:effectLst/>
                <a:uLnTx/>
                <a:uFillTx/>
                <a:latin typeface="Century Gothic"/>
                <a:ea typeface="+mn-ea"/>
                <a:cs typeface="+mn-cs"/>
                <a:hlinkClick r:id="rId6" tooltip="https://creativecommons.org/licenses/by/3.0/">
                  <a:extLst>
                    <a:ext uri="{A12FA001-AC4F-418D-AE19-62706E023703}">
                      <ahyp:hlinkClr xmlns:ahyp="http://schemas.microsoft.com/office/drawing/2018/hyperlinkcolor" val="tx"/>
                    </a:ext>
                  </a:extLst>
                </a:hlinkClick>
              </a:rPr>
              <a:t>CC BY</a:t>
            </a:r>
            <a:endParaRPr kumimoji="0" lang="en-GB" sz="700" b="0" i="0" u="none" strike="noStrike" kern="1200" cap="none" spc="0" normalizeH="0" baseline="0" noProof="0">
              <a:ln>
                <a:noFill/>
              </a:ln>
              <a:solidFill>
                <a:srgbClr val="FFFFFF"/>
              </a:solidFill>
              <a:effectLst/>
              <a:uLnTx/>
              <a:uFillTx/>
              <a:latin typeface="Century Gothic"/>
              <a:ea typeface="+mn-ea"/>
              <a:cs typeface="+mn-cs"/>
            </a:endParaRPr>
          </a:p>
        </p:txBody>
      </p:sp>
      <p:sp>
        <p:nvSpPr>
          <p:cNvPr id="8" name="TextBox 7">
            <a:extLst>
              <a:ext uri="{FF2B5EF4-FFF2-40B4-BE49-F238E27FC236}">
                <a16:creationId xmlns:a16="http://schemas.microsoft.com/office/drawing/2014/main" id="{BFFF6AA2-8A63-4C09-DDB6-110EAA6BDAD1}"/>
              </a:ext>
            </a:extLst>
          </p:cNvPr>
          <p:cNvSpPr txBox="1"/>
          <p:nvPr/>
        </p:nvSpPr>
        <p:spPr>
          <a:xfrm>
            <a:off x="5078134" y="6858000"/>
            <a:ext cx="711386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5" tooltip="https://www.medicaljane.com/ailment/prostate-cancer/"/>
              </a:rPr>
              <a:t>This Photo</a:t>
            </a:r>
            <a:r>
              <a:rPr kumimoji="0" lang="en-GB" sz="900" b="0" i="0" u="none" strike="noStrike" kern="1200" cap="none" spc="0" normalizeH="0" baseline="0" noProof="0">
                <a:ln>
                  <a:noFill/>
                </a:ln>
                <a:solidFill>
                  <a:prstClr val="black"/>
                </a:solidFill>
                <a:effectLst/>
                <a:uLnTx/>
                <a:uFillTx/>
                <a:latin typeface="Century Gothic"/>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7" tooltip="https://creativecommons.org/licenses/by-nc-sa/3.0/"/>
              </a:rPr>
              <a:t>CC BY-SA-NC</a:t>
            </a:r>
            <a:endParaRPr kumimoji="0" lang="en-GB" sz="900" b="0" i="0" u="none" strike="noStrike" kern="1200" cap="none" spc="0" normalizeH="0" baseline="0" noProof="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63372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9B795-03E9-4E34-9357-C0628914ABA2}"/>
              </a:ext>
            </a:extLst>
          </p:cNvPr>
          <p:cNvSpPr>
            <a:spLocks noGrp="1"/>
          </p:cNvSpPr>
          <p:nvPr>
            <p:ph type="title"/>
          </p:nvPr>
        </p:nvSpPr>
        <p:spPr/>
        <p:txBody>
          <a:bodyPr/>
          <a:lstStyle/>
          <a:p>
            <a:r>
              <a:rPr lang="en-US" dirty="0"/>
              <a:t>Benign Prostatic Enlargement (BPH,BPE)</a:t>
            </a:r>
          </a:p>
        </p:txBody>
      </p:sp>
      <p:sp>
        <p:nvSpPr>
          <p:cNvPr id="3" name="Text Placeholder 2">
            <a:extLst>
              <a:ext uri="{FF2B5EF4-FFF2-40B4-BE49-F238E27FC236}">
                <a16:creationId xmlns:a16="http://schemas.microsoft.com/office/drawing/2014/main" id="{4DFE2606-01A6-42E1-92A6-3DE26CCE73C0}"/>
              </a:ext>
            </a:extLst>
          </p:cNvPr>
          <p:cNvSpPr>
            <a:spLocks noGrp="1"/>
          </p:cNvSpPr>
          <p:nvPr>
            <p:ph type="body" idx="1"/>
          </p:nvPr>
        </p:nvSpPr>
        <p:spPr/>
        <p:txBody>
          <a:bodyPr/>
          <a:lstStyle/>
          <a:p>
            <a:r>
              <a:rPr lang="en-US" dirty="0"/>
              <a:t>Symptoms can include: </a:t>
            </a:r>
          </a:p>
          <a:p>
            <a:endParaRPr lang="en-US" dirty="0"/>
          </a:p>
        </p:txBody>
      </p:sp>
      <p:sp>
        <p:nvSpPr>
          <p:cNvPr id="4" name="Content Placeholder 3">
            <a:extLst>
              <a:ext uri="{FF2B5EF4-FFF2-40B4-BE49-F238E27FC236}">
                <a16:creationId xmlns:a16="http://schemas.microsoft.com/office/drawing/2014/main" id="{E337187F-D166-43ED-8E27-C7B4508E5C45}"/>
              </a:ext>
            </a:extLst>
          </p:cNvPr>
          <p:cNvSpPr>
            <a:spLocks noGrp="1"/>
          </p:cNvSpPr>
          <p:nvPr>
            <p:ph sz="half" idx="2"/>
          </p:nvPr>
        </p:nvSpPr>
        <p:spPr/>
        <p:txBody>
          <a:bodyPr/>
          <a:lstStyle/>
          <a:p>
            <a:r>
              <a:rPr lang="en-US" dirty="0"/>
              <a:t>Needing to pass urine more often.</a:t>
            </a:r>
          </a:p>
          <a:p>
            <a:r>
              <a:rPr lang="en-US" dirty="0"/>
              <a:t>Getting up several times in the night. </a:t>
            </a:r>
          </a:p>
          <a:p>
            <a:r>
              <a:rPr lang="en-US" dirty="0"/>
              <a:t>Having difficulty starting flow, weak or slow stream. </a:t>
            </a:r>
          </a:p>
          <a:p>
            <a:r>
              <a:rPr lang="en-US" dirty="0"/>
              <a:t>Stopping and starting flow.</a:t>
            </a:r>
          </a:p>
          <a:p>
            <a:r>
              <a:rPr lang="en-US" dirty="0"/>
              <a:t>Feeling that the bladder hasn’t completely emptied. </a:t>
            </a:r>
          </a:p>
        </p:txBody>
      </p:sp>
      <p:sp>
        <p:nvSpPr>
          <p:cNvPr id="5" name="Text Placeholder 4">
            <a:extLst>
              <a:ext uri="{FF2B5EF4-FFF2-40B4-BE49-F238E27FC236}">
                <a16:creationId xmlns:a16="http://schemas.microsoft.com/office/drawing/2014/main" id="{B7E83021-5261-4534-AFFC-8C3A397ABC0B}"/>
              </a:ext>
            </a:extLst>
          </p:cNvPr>
          <p:cNvSpPr>
            <a:spLocks noGrp="1"/>
          </p:cNvSpPr>
          <p:nvPr>
            <p:ph type="body" sz="quarter" idx="3"/>
          </p:nvPr>
        </p:nvSpPr>
        <p:spPr/>
        <p:txBody>
          <a:bodyPr/>
          <a:lstStyle/>
          <a:p>
            <a:r>
              <a:rPr lang="en-US" dirty="0">
                <a:solidFill>
                  <a:srgbClr val="FF0000"/>
                </a:solidFill>
              </a:rPr>
              <a:t>Benign means this isn’t cancer</a:t>
            </a:r>
          </a:p>
          <a:p>
            <a:endParaRPr lang="en-US" dirty="0"/>
          </a:p>
        </p:txBody>
      </p:sp>
      <p:sp>
        <p:nvSpPr>
          <p:cNvPr id="6" name="Content Placeholder 5">
            <a:extLst>
              <a:ext uri="{FF2B5EF4-FFF2-40B4-BE49-F238E27FC236}">
                <a16:creationId xmlns:a16="http://schemas.microsoft.com/office/drawing/2014/main" id="{371770C1-2986-4925-A7A9-598470F1C23C}"/>
              </a:ext>
            </a:extLst>
          </p:cNvPr>
          <p:cNvSpPr>
            <a:spLocks noGrp="1"/>
          </p:cNvSpPr>
          <p:nvPr>
            <p:ph sz="quarter" idx="4"/>
          </p:nvPr>
        </p:nvSpPr>
        <p:spPr/>
        <p:txBody>
          <a:bodyPr/>
          <a:lstStyle/>
          <a:p>
            <a:r>
              <a:rPr lang="en-US" dirty="0"/>
              <a:t>As men get older the prostate commonly gets bigger. If this happens it can start to squeeze or narrow the water pipe, making it harder for urine to leave the bladder. </a:t>
            </a:r>
          </a:p>
          <a:p>
            <a:r>
              <a:rPr lang="en-US" dirty="0"/>
              <a:t>Having an enlarged prostate does not mean its cancer. </a:t>
            </a:r>
          </a:p>
          <a:p>
            <a:r>
              <a:rPr lang="en-US" dirty="0"/>
              <a:t>Having cancer does not mean you have an enlarged prostate. </a:t>
            </a:r>
          </a:p>
          <a:p>
            <a:endParaRPr lang="en-US" sz="1800" dirty="0"/>
          </a:p>
        </p:txBody>
      </p:sp>
      <p:sp>
        <p:nvSpPr>
          <p:cNvPr id="7" name="Date Placeholder 5">
            <a:extLst>
              <a:ext uri="{FF2B5EF4-FFF2-40B4-BE49-F238E27FC236}">
                <a16:creationId xmlns:a16="http://schemas.microsoft.com/office/drawing/2014/main" id="{608D1D4A-3ABF-47FD-9E9F-50C12B4A3A0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11/09/2026	</a:t>
            </a:r>
          </a:p>
        </p:txBody>
      </p:sp>
      <p:sp>
        <p:nvSpPr>
          <p:cNvPr id="8" name="Footer Placeholder 6">
            <a:extLst>
              <a:ext uri="{FF2B5EF4-FFF2-40B4-BE49-F238E27FC236}">
                <a16:creationId xmlns:a16="http://schemas.microsoft.com/office/drawing/2014/main" id="{A0DB317D-4A72-44A9-B888-2974D6C16CF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All about the prostate	</a:t>
            </a:r>
          </a:p>
        </p:txBody>
      </p:sp>
      <p:sp>
        <p:nvSpPr>
          <p:cNvPr id="9" name="Slide Number Placeholder 7">
            <a:extLst>
              <a:ext uri="{FF2B5EF4-FFF2-40B4-BE49-F238E27FC236}">
                <a16:creationId xmlns:a16="http://schemas.microsoft.com/office/drawing/2014/main" id="{E2ACE18F-7572-4B57-B093-F422098CCA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024A9-0184-448B-881E-CC722A916CB1}"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1974942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6C3A-00C5-00F6-4C03-9729FFB300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046AC-97DD-96DD-4F10-7DE0BC9F10C4}"/>
              </a:ext>
            </a:extLst>
          </p:cNvPr>
          <p:cNvSpPr>
            <a:spLocks noGrp="1"/>
          </p:cNvSpPr>
          <p:nvPr>
            <p:ph type="title"/>
          </p:nvPr>
        </p:nvSpPr>
        <p:spPr/>
        <p:txBody>
          <a:bodyPr/>
          <a:lstStyle/>
          <a:p>
            <a:r>
              <a:rPr lang="en-US" dirty="0"/>
              <a:t>Prostatitis</a:t>
            </a:r>
          </a:p>
        </p:txBody>
      </p:sp>
      <p:sp>
        <p:nvSpPr>
          <p:cNvPr id="3" name="Text Placeholder 2">
            <a:extLst>
              <a:ext uri="{FF2B5EF4-FFF2-40B4-BE49-F238E27FC236}">
                <a16:creationId xmlns:a16="http://schemas.microsoft.com/office/drawing/2014/main" id="{CE5E7BAF-3ACD-3891-B685-91FFA46DB1C0}"/>
              </a:ext>
            </a:extLst>
          </p:cNvPr>
          <p:cNvSpPr>
            <a:spLocks noGrp="1"/>
          </p:cNvSpPr>
          <p:nvPr>
            <p:ph type="body" idx="1"/>
          </p:nvPr>
        </p:nvSpPr>
        <p:spPr/>
        <p:txBody>
          <a:bodyPr/>
          <a:lstStyle/>
          <a:p>
            <a:r>
              <a:rPr lang="en-US" dirty="0"/>
              <a:t>Symptoms can include: </a:t>
            </a:r>
          </a:p>
          <a:p>
            <a:endParaRPr lang="en-US" dirty="0"/>
          </a:p>
        </p:txBody>
      </p:sp>
      <p:sp>
        <p:nvSpPr>
          <p:cNvPr id="4" name="Content Placeholder 3">
            <a:extLst>
              <a:ext uri="{FF2B5EF4-FFF2-40B4-BE49-F238E27FC236}">
                <a16:creationId xmlns:a16="http://schemas.microsoft.com/office/drawing/2014/main" id="{317A3592-5244-4F07-8E10-2EC85458D326}"/>
              </a:ext>
            </a:extLst>
          </p:cNvPr>
          <p:cNvSpPr>
            <a:spLocks noGrp="1"/>
          </p:cNvSpPr>
          <p:nvPr>
            <p:ph sz="half" idx="2"/>
          </p:nvPr>
        </p:nvSpPr>
        <p:spPr/>
        <p:txBody>
          <a:bodyPr>
            <a:normAutofit lnSpcReduction="10000"/>
          </a:bodyPr>
          <a:lstStyle/>
          <a:p>
            <a:r>
              <a:rPr lang="en-US" dirty="0"/>
              <a:t>Pain or discomfort around the prostate, pelvis, lower back or between the testicles or anus. </a:t>
            </a:r>
          </a:p>
          <a:p>
            <a:r>
              <a:rPr lang="en-US" dirty="0"/>
              <a:t>Pain or burning when passing urine. </a:t>
            </a:r>
          </a:p>
          <a:p>
            <a:r>
              <a:rPr lang="en-US" dirty="0"/>
              <a:t>Need to pass urine more frequently.</a:t>
            </a:r>
          </a:p>
          <a:p>
            <a:r>
              <a:rPr lang="en-US" dirty="0"/>
              <a:t>Have difficulty passing urine. </a:t>
            </a:r>
          </a:p>
          <a:p>
            <a:endParaRPr lang="en-US" dirty="0"/>
          </a:p>
        </p:txBody>
      </p:sp>
      <p:sp>
        <p:nvSpPr>
          <p:cNvPr id="5" name="Text Placeholder 4">
            <a:extLst>
              <a:ext uri="{FF2B5EF4-FFF2-40B4-BE49-F238E27FC236}">
                <a16:creationId xmlns:a16="http://schemas.microsoft.com/office/drawing/2014/main" id="{32F94BC8-6DF3-8981-22D8-87190A7C444E}"/>
              </a:ext>
            </a:extLst>
          </p:cNvPr>
          <p:cNvSpPr>
            <a:spLocks noGrp="1"/>
          </p:cNvSpPr>
          <p:nvPr>
            <p:ph type="body" sz="quarter" idx="3"/>
          </p:nvPr>
        </p:nvSpPr>
        <p:spPr/>
        <p:txBody>
          <a:bodyPr/>
          <a:lstStyle/>
          <a:p>
            <a:r>
              <a:rPr lang="en-US" dirty="0">
                <a:solidFill>
                  <a:srgbClr val="FF0000"/>
                </a:solidFill>
              </a:rPr>
              <a:t>Prostatitis is not cancer</a:t>
            </a:r>
          </a:p>
          <a:p>
            <a:endParaRPr lang="en-US" dirty="0"/>
          </a:p>
        </p:txBody>
      </p:sp>
      <p:sp>
        <p:nvSpPr>
          <p:cNvPr id="6" name="Content Placeholder 5">
            <a:extLst>
              <a:ext uri="{FF2B5EF4-FFF2-40B4-BE49-F238E27FC236}">
                <a16:creationId xmlns:a16="http://schemas.microsoft.com/office/drawing/2014/main" id="{47379CD7-2F1E-CC0C-0962-210BCB3E21E7}"/>
              </a:ext>
            </a:extLst>
          </p:cNvPr>
          <p:cNvSpPr>
            <a:spLocks noGrp="1"/>
          </p:cNvSpPr>
          <p:nvPr>
            <p:ph sz="quarter" idx="4"/>
          </p:nvPr>
        </p:nvSpPr>
        <p:spPr/>
        <p:txBody>
          <a:bodyPr>
            <a:normAutofit lnSpcReduction="10000"/>
          </a:bodyPr>
          <a:lstStyle/>
          <a:p>
            <a:r>
              <a:rPr lang="en-US" sz="1800"/>
              <a:t>This simply </a:t>
            </a:r>
            <a:r>
              <a:rPr lang="en-US" sz="1800" dirty="0"/>
              <a:t>means inflammation of the prostate. Unlike BPE, prostatitis can affect men at any age and is more common in younger and middle-aged men. </a:t>
            </a:r>
          </a:p>
          <a:p>
            <a:r>
              <a:rPr lang="en-US" dirty="0"/>
              <a:t>Sometimes it is caused by a bacterial infection.</a:t>
            </a:r>
          </a:p>
          <a:p>
            <a:r>
              <a:rPr lang="en-US" sz="1800" dirty="0"/>
              <a:t>In other cases, there is no infection, but the prostate and surrounding areas become inflamed and irritated</a:t>
            </a:r>
            <a:r>
              <a:rPr lang="en-US" dirty="0"/>
              <a:t>. </a:t>
            </a:r>
            <a:endParaRPr lang="en-US" sz="1800" dirty="0"/>
          </a:p>
          <a:p>
            <a:endParaRPr lang="en-US" sz="1800" dirty="0"/>
          </a:p>
        </p:txBody>
      </p:sp>
      <p:sp>
        <p:nvSpPr>
          <p:cNvPr id="7" name="Date Placeholder 5">
            <a:extLst>
              <a:ext uri="{FF2B5EF4-FFF2-40B4-BE49-F238E27FC236}">
                <a16:creationId xmlns:a16="http://schemas.microsoft.com/office/drawing/2014/main" id="{36C4CDEC-CD51-52E4-9C6C-7A08B4D7941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11/09/2026	</a:t>
            </a:r>
          </a:p>
        </p:txBody>
      </p:sp>
      <p:sp>
        <p:nvSpPr>
          <p:cNvPr id="8" name="Footer Placeholder 6">
            <a:extLst>
              <a:ext uri="{FF2B5EF4-FFF2-40B4-BE49-F238E27FC236}">
                <a16:creationId xmlns:a16="http://schemas.microsoft.com/office/drawing/2014/main" id="{6FC439D9-E646-3DED-C8A5-25DB232C692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All about the prostate	</a:t>
            </a:r>
          </a:p>
        </p:txBody>
      </p:sp>
      <p:sp>
        <p:nvSpPr>
          <p:cNvPr id="9" name="Slide Number Placeholder 7">
            <a:extLst>
              <a:ext uri="{FF2B5EF4-FFF2-40B4-BE49-F238E27FC236}">
                <a16:creationId xmlns:a16="http://schemas.microsoft.com/office/drawing/2014/main" id="{F81D6BB7-15A4-0AA2-3571-6B68E27802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024A9-0184-448B-881E-CC722A916CB1}"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2199486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579AE-42D2-7980-4D11-1D483809DA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82646-4BDD-BDF3-A639-236B9BB48A6B}"/>
              </a:ext>
            </a:extLst>
          </p:cNvPr>
          <p:cNvSpPr>
            <a:spLocks noGrp="1"/>
          </p:cNvSpPr>
          <p:nvPr>
            <p:ph type="title"/>
          </p:nvPr>
        </p:nvSpPr>
        <p:spPr/>
        <p:txBody>
          <a:bodyPr/>
          <a:lstStyle/>
          <a:p>
            <a:r>
              <a:rPr lang="en-US" dirty="0"/>
              <a:t>Prostate cancer </a:t>
            </a:r>
          </a:p>
        </p:txBody>
      </p:sp>
      <p:sp>
        <p:nvSpPr>
          <p:cNvPr id="3" name="Text Placeholder 2">
            <a:extLst>
              <a:ext uri="{FF2B5EF4-FFF2-40B4-BE49-F238E27FC236}">
                <a16:creationId xmlns:a16="http://schemas.microsoft.com/office/drawing/2014/main" id="{CB0C26A1-EA68-730B-112A-4088099E6340}"/>
              </a:ext>
            </a:extLst>
          </p:cNvPr>
          <p:cNvSpPr>
            <a:spLocks noGrp="1"/>
          </p:cNvSpPr>
          <p:nvPr>
            <p:ph type="body" idx="1"/>
          </p:nvPr>
        </p:nvSpPr>
        <p:spPr/>
        <p:txBody>
          <a:bodyPr/>
          <a:lstStyle/>
          <a:p>
            <a:r>
              <a:rPr lang="en-US" dirty="0"/>
              <a:t>Symptoms can include: </a:t>
            </a:r>
          </a:p>
          <a:p>
            <a:endParaRPr lang="en-US" dirty="0"/>
          </a:p>
        </p:txBody>
      </p:sp>
      <p:sp>
        <p:nvSpPr>
          <p:cNvPr id="4" name="Content Placeholder 3">
            <a:extLst>
              <a:ext uri="{FF2B5EF4-FFF2-40B4-BE49-F238E27FC236}">
                <a16:creationId xmlns:a16="http://schemas.microsoft.com/office/drawing/2014/main" id="{49E81285-A341-5E57-5798-20D6FAF0408D}"/>
              </a:ext>
            </a:extLst>
          </p:cNvPr>
          <p:cNvSpPr>
            <a:spLocks noGrp="1"/>
          </p:cNvSpPr>
          <p:nvPr>
            <p:ph sz="half" idx="2"/>
          </p:nvPr>
        </p:nvSpPr>
        <p:spPr/>
        <p:txBody>
          <a:bodyPr>
            <a:normAutofit/>
          </a:bodyPr>
          <a:lstStyle/>
          <a:p>
            <a:r>
              <a:rPr lang="en-US" dirty="0"/>
              <a:t>Often none in the early stages. </a:t>
            </a:r>
          </a:p>
          <a:p>
            <a:r>
              <a:rPr lang="en-US" dirty="0"/>
              <a:t>Later symptoms can resemble an enlarged prostate. </a:t>
            </a:r>
          </a:p>
          <a:p>
            <a:r>
              <a:rPr lang="en-US" dirty="0"/>
              <a:t>These symptoms do not automatically mean cancer and are more commonly caused by other prostate conditions – but should be checked. </a:t>
            </a:r>
          </a:p>
        </p:txBody>
      </p:sp>
      <p:sp>
        <p:nvSpPr>
          <p:cNvPr id="5" name="Text Placeholder 4">
            <a:extLst>
              <a:ext uri="{FF2B5EF4-FFF2-40B4-BE49-F238E27FC236}">
                <a16:creationId xmlns:a16="http://schemas.microsoft.com/office/drawing/2014/main" id="{D2A5BEC2-84F1-F425-F880-9215E89416B9}"/>
              </a:ext>
            </a:extLst>
          </p:cNvPr>
          <p:cNvSpPr>
            <a:spLocks noGrp="1"/>
          </p:cNvSpPr>
          <p:nvPr>
            <p:ph type="body" sz="quarter" idx="3"/>
          </p:nvPr>
        </p:nvSpPr>
        <p:spPr/>
        <p:txBody>
          <a:bodyPr/>
          <a:lstStyle/>
          <a:p>
            <a:r>
              <a:rPr lang="en-US" dirty="0">
                <a:solidFill>
                  <a:srgbClr val="FF0000"/>
                </a:solidFill>
              </a:rPr>
              <a:t>Early prostate cancer often causes no symptoms at all</a:t>
            </a:r>
          </a:p>
          <a:p>
            <a:endParaRPr lang="en-US" dirty="0"/>
          </a:p>
        </p:txBody>
      </p:sp>
      <p:sp>
        <p:nvSpPr>
          <p:cNvPr id="6" name="Content Placeholder 5">
            <a:extLst>
              <a:ext uri="{FF2B5EF4-FFF2-40B4-BE49-F238E27FC236}">
                <a16:creationId xmlns:a16="http://schemas.microsoft.com/office/drawing/2014/main" id="{4FF23DAF-DF77-B57F-6BC8-DB89E2C0BB7E}"/>
              </a:ext>
            </a:extLst>
          </p:cNvPr>
          <p:cNvSpPr>
            <a:spLocks noGrp="1"/>
          </p:cNvSpPr>
          <p:nvPr>
            <p:ph sz="quarter" idx="4"/>
          </p:nvPr>
        </p:nvSpPr>
        <p:spPr/>
        <p:txBody>
          <a:bodyPr>
            <a:normAutofit/>
          </a:bodyPr>
          <a:lstStyle/>
          <a:p>
            <a:r>
              <a:rPr lang="en-US" sz="1800" dirty="0"/>
              <a:t>Prostate cancer is caused by cells within the prostate growing in an abnormal and uncontrolled way. </a:t>
            </a:r>
          </a:p>
          <a:p>
            <a:r>
              <a:rPr lang="en-US" dirty="0"/>
              <a:t>It is the most common cancer in men in the UK, and the risk increases as men get older.</a:t>
            </a:r>
          </a:p>
          <a:p>
            <a:endParaRPr lang="en-US" sz="1800" dirty="0"/>
          </a:p>
        </p:txBody>
      </p:sp>
      <p:sp>
        <p:nvSpPr>
          <p:cNvPr id="7" name="Date Placeholder 5">
            <a:extLst>
              <a:ext uri="{FF2B5EF4-FFF2-40B4-BE49-F238E27FC236}">
                <a16:creationId xmlns:a16="http://schemas.microsoft.com/office/drawing/2014/main" id="{98FC0CEA-7676-17F4-D6AB-E3096652E61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11/09/2026	</a:t>
            </a:r>
          </a:p>
        </p:txBody>
      </p:sp>
      <p:sp>
        <p:nvSpPr>
          <p:cNvPr id="8" name="Footer Placeholder 6">
            <a:extLst>
              <a:ext uri="{FF2B5EF4-FFF2-40B4-BE49-F238E27FC236}">
                <a16:creationId xmlns:a16="http://schemas.microsoft.com/office/drawing/2014/main" id="{0AF7DEAA-5701-D77B-0352-066BA38F209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All about the prostate	</a:t>
            </a:r>
          </a:p>
        </p:txBody>
      </p:sp>
      <p:sp>
        <p:nvSpPr>
          <p:cNvPr id="9" name="Slide Number Placeholder 7">
            <a:extLst>
              <a:ext uri="{FF2B5EF4-FFF2-40B4-BE49-F238E27FC236}">
                <a16:creationId xmlns:a16="http://schemas.microsoft.com/office/drawing/2014/main" id="{136B49E4-6C95-8876-0019-F9725C4DB1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024A9-0184-448B-881E-CC722A916CB1}"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5181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559ED0A-57D2-475A-80AA-FDDB6E882B4A}"/>
              </a:ext>
            </a:extLst>
          </p:cNvPr>
          <p:cNvPicPr>
            <a:picLocks noGrp="1" noChangeAspect="1"/>
          </p:cNvPicPr>
          <p:nvPr>
            <p:ph type="pic" sz="quarter" idx="13"/>
          </p:nvPr>
        </p:nvPicPr>
        <p:blipFill>
          <a:blip r:embed="rId2">
            <a:extLst>
              <a:ext uri="{837473B0-CC2E-450A-ABE3-18F120FF3D39}">
                <a1611:picAttrSrcUrl xmlns:a1611="http://schemas.microsoft.com/office/drawing/2016/11/main" r:id="rId3"/>
              </a:ext>
            </a:extLst>
          </a:blip>
          <a:srcRect l="1538" r="1538"/>
          <a:stretch/>
        </p:blipFill>
        <p:spPr/>
      </p:pic>
      <p:pic>
        <p:nvPicPr>
          <p:cNvPr id="9" name="Picture Placeholder 8">
            <a:extLst>
              <a:ext uri="{FF2B5EF4-FFF2-40B4-BE49-F238E27FC236}">
                <a16:creationId xmlns:a16="http://schemas.microsoft.com/office/drawing/2014/main" id="{24426D4C-56B2-463F-99F9-8F6C8EBBC003}"/>
              </a:ext>
            </a:extLst>
          </p:cNvPr>
          <p:cNvPicPr>
            <a:picLocks noGrp="1" noChangeAspect="1"/>
          </p:cNvPicPr>
          <p:nvPr>
            <p:ph type="pic" sz="quarter" idx="14"/>
          </p:nvPr>
        </p:nvPicPr>
        <p:blipFill>
          <a:blip r:embed="rId4">
            <a:extLst>
              <a:ext uri="{837473B0-CC2E-450A-ABE3-18F120FF3D39}">
                <a1611:picAttrSrcUrl xmlns:a1611="http://schemas.microsoft.com/office/drawing/2016/11/main" r:id="rId5"/>
              </a:ext>
            </a:extLst>
          </a:blip>
          <a:srcRect t="8075" b="8075"/>
          <a:stretch/>
        </p:blipFill>
        <p:spPr/>
      </p:pic>
      <p:sp>
        <p:nvSpPr>
          <p:cNvPr id="4" name="Title 3">
            <a:extLst>
              <a:ext uri="{FF2B5EF4-FFF2-40B4-BE49-F238E27FC236}">
                <a16:creationId xmlns:a16="http://schemas.microsoft.com/office/drawing/2014/main" id="{80D2FA59-42D1-4596-BADF-65EE2EECB2F4}"/>
              </a:ext>
            </a:extLst>
          </p:cNvPr>
          <p:cNvSpPr>
            <a:spLocks noGrp="1"/>
          </p:cNvSpPr>
          <p:nvPr>
            <p:ph type="title"/>
          </p:nvPr>
        </p:nvSpPr>
        <p:spPr/>
        <p:txBody>
          <a:bodyPr/>
          <a:lstStyle/>
          <a:p>
            <a:r>
              <a:rPr lang="en-US" dirty="0"/>
              <a:t>Key message</a:t>
            </a:r>
          </a:p>
        </p:txBody>
      </p:sp>
      <p:sp>
        <p:nvSpPr>
          <p:cNvPr id="5" name="Content Placeholder 4">
            <a:extLst>
              <a:ext uri="{FF2B5EF4-FFF2-40B4-BE49-F238E27FC236}">
                <a16:creationId xmlns:a16="http://schemas.microsoft.com/office/drawing/2014/main" id="{708C1B7C-03BA-4C6C-B759-6DAB6A63B451}"/>
              </a:ext>
            </a:extLst>
          </p:cNvPr>
          <p:cNvSpPr>
            <a:spLocks noGrp="1"/>
          </p:cNvSpPr>
          <p:nvPr>
            <p:ph idx="1"/>
          </p:nvPr>
        </p:nvSpPr>
        <p:spPr/>
        <p:txBody>
          <a:bodyPr/>
          <a:lstStyle/>
          <a:p>
            <a:pPr marL="0" indent="0">
              <a:buNone/>
            </a:pPr>
            <a:r>
              <a:rPr lang="en-US" sz="1800" dirty="0"/>
              <a:t>Prostate cancer is often treatable, particularly when found early. Don’t ignore changes or concerns – Speak to your GP. </a:t>
            </a:r>
          </a:p>
        </p:txBody>
      </p:sp>
      <p:sp>
        <p:nvSpPr>
          <p:cNvPr id="10" name="Footer Placeholder 9">
            <a:extLst>
              <a:ext uri="{FF2B5EF4-FFF2-40B4-BE49-F238E27FC236}">
                <a16:creationId xmlns:a16="http://schemas.microsoft.com/office/drawing/2014/main" id="{8751E420-B483-4040-8E33-A32E82D74E3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All about the prostate</a:t>
            </a:r>
          </a:p>
        </p:txBody>
      </p:sp>
      <p:sp>
        <p:nvSpPr>
          <p:cNvPr id="11" name="Slide Number Placeholder 10">
            <a:extLst>
              <a:ext uri="{FF2B5EF4-FFF2-40B4-BE49-F238E27FC236}">
                <a16:creationId xmlns:a16="http://schemas.microsoft.com/office/drawing/2014/main" id="{A720F25F-904B-4AA2-9CB6-69411308A1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3958427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C0AA5E5B-9A0B-4837-9008-6B83089C194E}"/>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l="6748" r="6748"/>
          <a:stretch/>
        </p:blipFill>
        <p:spPr/>
      </p:pic>
      <p:pic>
        <p:nvPicPr>
          <p:cNvPr id="23" name="Picture Placeholder 22">
            <a:extLst>
              <a:ext uri="{FF2B5EF4-FFF2-40B4-BE49-F238E27FC236}">
                <a16:creationId xmlns:a16="http://schemas.microsoft.com/office/drawing/2014/main" id="{D98BD80F-ADD8-4A4B-93EA-5B25442FD2F9}"/>
              </a:ext>
            </a:extLst>
          </p:cNvPr>
          <p:cNvPicPr>
            <a:picLocks noGrp="1" noChangeAspect="1"/>
          </p:cNvPicPr>
          <p:nvPr>
            <p:ph type="pic" sz="quarter" idx="17"/>
          </p:nvPr>
        </p:nvPicPr>
        <p:blipFill>
          <a:blip r:embed="rId4">
            <a:extLst>
              <a:ext uri="{837473B0-CC2E-450A-ABE3-18F120FF3D39}">
                <a1611:picAttrSrcUrl xmlns:a1611="http://schemas.microsoft.com/office/drawing/2016/11/main" r:id="rId5"/>
              </a:ext>
            </a:extLst>
          </a:blip>
          <a:srcRect t="23284" b="23284"/>
          <a:stretch/>
        </p:blipFill>
        <p:spPr/>
      </p:pic>
      <p:sp>
        <p:nvSpPr>
          <p:cNvPr id="4" name="Title 3">
            <a:extLst>
              <a:ext uri="{FF2B5EF4-FFF2-40B4-BE49-F238E27FC236}">
                <a16:creationId xmlns:a16="http://schemas.microsoft.com/office/drawing/2014/main" id="{8CA6E381-7CDD-4999-B9C7-CD31E749FD95}"/>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BCDB3C5E-E520-4B9D-8574-178AD4C9F286}"/>
              </a:ext>
            </a:extLst>
          </p:cNvPr>
          <p:cNvSpPr>
            <a:spLocks noGrp="1"/>
          </p:cNvSpPr>
          <p:nvPr>
            <p:ph type="body" sz="quarter" idx="13"/>
          </p:nvPr>
        </p:nvSpPr>
        <p:spPr/>
        <p:txBody>
          <a:bodyPr/>
          <a:lstStyle/>
          <a:p>
            <a:r>
              <a:rPr lang="en-US" dirty="0"/>
              <a:t>Eve Richards</a:t>
            </a:r>
          </a:p>
          <a:p>
            <a:endParaRPr lang="en-US" dirty="0"/>
          </a:p>
        </p:txBody>
      </p:sp>
      <p:sp>
        <p:nvSpPr>
          <p:cNvPr id="10" name="Text Placeholder 9">
            <a:extLst>
              <a:ext uri="{FF2B5EF4-FFF2-40B4-BE49-F238E27FC236}">
                <a16:creationId xmlns:a16="http://schemas.microsoft.com/office/drawing/2014/main" id="{4C8B0F30-95FD-437A-9D9B-F937C36E9C85}"/>
              </a:ext>
            </a:extLst>
          </p:cNvPr>
          <p:cNvSpPr>
            <a:spLocks noGrp="1"/>
          </p:cNvSpPr>
          <p:nvPr>
            <p:ph type="body" sz="quarter" idx="14"/>
          </p:nvPr>
        </p:nvSpPr>
        <p:spPr/>
        <p:txBody>
          <a:bodyPr/>
          <a:lstStyle/>
          <a:p>
            <a:r>
              <a:rPr lang="en-US" dirty="0"/>
              <a:t>Urology Surgical Care Practitioner</a:t>
            </a:r>
          </a:p>
          <a:p>
            <a:endParaRPr lang="en-US" dirty="0"/>
          </a:p>
        </p:txBody>
      </p:sp>
      <p:sp>
        <p:nvSpPr>
          <p:cNvPr id="11" name="Text Placeholder 10">
            <a:extLst>
              <a:ext uri="{FF2B5EF4-FFF2-40B4-BE49-F238E27FC236}">
                <a16:creationId xmlns:a16="http://schemas.microsoft.com/office/drawing/2014/main" id="{161A06CA-0B70-4C53-BE9B-665816B036B6}"/>
              </a:ext>
            </a:extLst>
          </p:cNvPr>
          <p:cNvSpPr>
            <a:spLocks noGrp="1"/>
          </p:cNvSpPr>
          <p:nvPr>
            <p:ph type="body" sz="quarter" idx="15"/>
          </p:nvPr>
        </p:nvSpPr>
        <p:spPr/>
        <p:txBody>
          <a:bodyPr/>
          <a:lstStyle/>
          <a:p>
            <a:endParaRPr lang="en-US" dirty="0"/>
          </a:p>
          <a:p>
            <a:endParaRPr lang="en-US" dirty="0"/>
          </a:p>
        </p:txBody>
      </p:sp>
      <p:sp>
        <p:nvSpPr>
          <p:cNvPr id="2" name="TextBox 1">
            <a:extLst>
              <a:ext uri="{FF2B5EF4-FFF2-40B4-BE49-F238E27FC236}">
                <a16:creationId xmlns:a16="http://schemas.microsoft.com/office/drawing/2014/main" id="{E2860064-512F-592D-3532-0294C83480D0}"/>
              </a:ext>
            </a:extLst>
          </p:cNvPr>
          <p:cNvSpPr txBox="1"/>
          <p:nvPr/>
        </p:nvSpPr>
        <p:spPr>
          <a:xfrm>
            <a:off x="5710842" y="4216187"/>
            <a:ext cx="648115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3" tooltip="https://www.openaccessgovernment.org/from-paper-based-healthcare-to-digital-excellence/198635/"/>
              </a:rPr>
              <a:t>This Photo</a:t>
            </a:r>
            <a:r>
              <a:rPr kumimoji="0" lang="en-GB" sz="900" b="0" i="0" u="none" strike="noStrike" kern="1200" cap="none" spc="0" normalizeH="0" baseline="0" noProof="0">
                <a:ln>
                  <a:noFill/>
                </a:ln>
                <a:solidFill>
                  <a:prstClr val="black"/>
                </a:solidFill>
                <a:effectLst/>
                <a:uLnTx/>
                <a:uFillTx/>
                <a:latin typeface="Century Gothic"/>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6" tooltip="https://creativecommons.org/licenses/by/3.0/"/>
              </a:rPr>
              <a:t>CC BY</a:t>
            </a:r>
            <a:endParaRPr kumimoji="0" lang="en-GB" sz="900" b="0" i="0" u="none" strike="noStrike" kern="1200" cap="none" spc="0" normalizeH="0" baseline="0" noProof="0">
              <a:ln>
                <a:noFill/>
              </a:ln>
              <a:solidFill>
                <a:prstClr val="black"/>
              </a:solidFill>
              <a:effectLst/>
              <a:uLnTx/>
              <a:uFillTx/>
              <a:latin typeface="Century Gothic"/>
              <a:ea typeface="+mn-ea"/>
              <a:cs typeface="+mn-cs"/>
            </a:endParaRPr>
          </a:p>
        </p:txBody>
      </p:sp>
      <p:sp>
        <p:nvSpPr>
          <p:cNvPr id="3" name="TextBox 2">
            <a:extLst>
              <a:ext uri="{FF2B5EF4-FFF2-40B4-BE49-F238E27FC236}">
                <a16:creationId xmlns:a16="http://schemas.microsoft.com/office/drawing/2014/main" id="{963529A4-3D75-8001-EFFD-5A09FA768D60}"/>
              </a:ext>
            </a:extLst>
          </p:cNvPr>
          <p:cNvSpPr txBox="1"/>
          <p:nvPr/>
        </p:nvSpPr>
        <p:spPr>
          <a:xfrm>
            <a:off x="5078134" y="6858000"/>
            <a:ext cx="711386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5" tooltip="https://www.picpedia.org/post-it-note/t/thank-you.html"/>
              </a:rPr>
              <a:t>This Photo</a:t>
            </a:r>
            <a:r>
              <a:rPr kumimoji="0" lang="en-GB" sz="900" b="0" i="0" u="none" strike="noStrike" kern="1200" cap="none" spc="0" normalizeH="0" baseline="0" noProof="0">
                <a:ln>
                  <a:noFill/>
                </a:ln>
                <a:solidFill>
                  <a:prstClr val="black"/>
                </a:solidFill>
                <a:effectLst/>
                <a:uLnTx/>
                <a:uFillTx/>
                <a:latin typeface="Century Gothic"/>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7" tooltip="https://creativecommons.org/licenses/by-sa/3.0/"/>
              </a:rPr>
              <a:t>CC BY-SA</a:t>
            </a:r>
            <a:endParaRPr kumimoji="0" lang="en-GB" sz="900" b="0" i="0" u="none" strike="noStrike" kern="1200" cap="none" spc="0" normalizeH="0" baseline="0" noProof="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420767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0A741-3093-29FB-B98C-2D86F58775B8}"/>
              </a:ext>
            </a:extLst>
          </p:cNvPr>
          <p:cNvSpPr>
            <a:spLocks noGrp="1"/>
          </p:cNvSpPr>
          <p:nvPr>
            <p:ph type="ctrTitle"/>
          </p:nvPr>
        </p:nvSpPr>
        <p:spPr/>
        <p:txBody>
          <a:bodyPr>
            <a:normAutofit fontScale="90000"/>
          </a:bodyPr>
          <a:lstStyle/>
          <a:p>
            <a:r>
              <a:rPr lang="en-US" dirty="0"/>
              <a:t>PSA Testing and Screening For Prostate Cancer</a:t>
            </a:r>
          </a:p>
        </p:txBody>
      </p:sp>
      <p:sp>
        <p:nvSpPr>
          <p:cNvPr id="3" name="Subtitle 2">
            <a:extLst>
              <a:ext uri="{FF2B5EF4-FFF2-40B4-BE49-F238E27FC236}">
                <a16:creationId xmlns:a16="http://schemas.microsoft.com/office/drawing/2014/main" id="{EEC18116-8A54-ED68-7BE0-722C166BFD86}"/>
              </a:ext>
            </a:extLst>
          </p:cNvPr>
          <p:cNvSpPr>
            <a:spLocks noGrp="1"/>
          </p:cNvSpPr>
          <p:nvPr>
            <p:ph type="subTitle" idx="1"/>
          </p:nvPr>
        </p:nvSpPr>
        <p:spPr/>
        <p:txBody>
          <a:bodyPr>
            <a:normAutofit fontScale="92500" lnSpcReduction="10000"/>
          </a:bodyPr>
          <a:lstStyle/>
          <a:p>
            <a:r>
              <a:rPr lang="en-US" dirty="0"/>
              <a:t>Mark Seaton, </a:t>
            </a:r>
          </a:p>
          <a:p>
            <a:r>
              <a:rPr lang="en-US" dirty="0"/>
              <a:t>Founder, Stafford &amp; Surrounds Prostate Cancer Support Group</a:t>
            </a:r>
          </a:p>
        </p:txBody>
      </p:sp>
    </p:spTree>
    <p:extLst>
      <p:ext uri="{BB962C8B-B14F-4D97-AF65-F5344CB8AC3E}">
        <p14:creationId xmlns:p14="http://schemas.microsoft.com/office/powerpoint/2010/main" val="2577761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ounded Rectangle 14">
            <a:extLst>
              <a:ext uri="{FF2B5EF4-FFF2-40B4-BE49-F238E27FC236}">
                <a16:creationId xmlns:a16="http://schemas.microsoft.com/office/drawing/2014/main" id="{843DD86A-8FAA-443F-9211-42A2AE8A7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Rectangle 10">
            <a:extLst>
              <a:ext uri="{FF2B5EF4-FFF2-40B4-BE49-F238E27FC236}">
                <a16:creationId xmlns:a16="http://schemas.microsoft.com/office/drawing/2014/main" id="{C2A13AAE-18EB-4BDF-BAF7-F2F97B8D0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3" name="Picture 12">
            <a:extLst>
              <a:ext uri="{FF2B5EF4-FFF2-40B4-BE49-F238E27FC236}">
                <a16:creationId xmlns:a16="http://schemas.microsoft.com/office/drawing/2014/main" id="{0F5C1B21-B0DB-4206-99EE-C13D67038B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0" y="0"/>
            <a:ext cx="4636008" cy="1441450"/>
          </a:xfrm>
          <a:prstGeom prst="rect">
            <a:avLst/>
          </a:prstGeom>
        </p:spPr>
      </p:pic>
      <p:pic>
        <p:nvPicPr>
          <p:cNvPr id="15" name="Picture 14">
            <a:extLst>
              <a:ext uri="{FF2B5EF4-FFF2-40B4-BE49-F238E27FC236}">
                <a16:creationId xmlns:a16="http://schemas.microsoft.com/office/drawing/2014/main" id="{49261589-06E9-4B7C-A8F1-26648507B7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4375150"/>
            <a:ext cx="4636008" cy="2482850"/>
          </a:xfrm>
          <a:prstGeom prst="rect">
            <a:avLst/>
          </a:prstGeom>
        </p:spPr>
      </p:pic>
      <p:sp>
        <p:nvSpPr>
          <p:cNvPr id="2" name="Title 1">
            <a:extLst>
              <a:ext uri="{FF2B5EF4-FFF2-40B4-BE49-F238E27FC236}">
                <a16:creationId xmlns:a16="http://schemas.microsoft.com/office/drawing/2014/main" id="{3ADC46BE-5C86-6C20-22C3-D31CBA86C1C6}"/>
              </a:ext>
            </a:extLst>
          </p:cNvPr>
          <p:cNvSpPr>
            <a:spLocks noGrp="1"/>
          </p:cNvSpPr>
          <p:nvPr>
            <p:ph type="title"/>
          </p:nvPr>
        </p:nvSpPr>
        <p:spPr>
          <a:xfrm>
            <a:off x="685800" y="1066163"/>
            <a:ext cx="3306744" cy="5148371"/>
          </a:xfrm>
        </p:spPr>
        <p:txBody>
          <a:bodyPr>
            <a:normAutofit/>
          </a:bodyPr>
          <a:lstStyle/>
          <a:p>
            <a:r>
              <a:rPr lang="en-US">
                <a:solidFill>
                  <a:schemeClr val="bg1"/>
                </a:solidFill>
              </a:rPr>
              <a:t>What is PSA</a:t>
            </a:r>
          </a:p>
        </p:txBody>
      </p:sp>
      <p:graphicFrame>
        <p:nvGraphicFramePr>
          <p:cNvPr id="5" name="Content Placeholder 2">
            <a:extLst>
              <a:ext uri="{FF2B5EF4-FFF2-40B4-BE49-F238E27FC236}">
                <a16:creationId xmlns:a16="http://schemas.microsoft.com/office/drawing/2014/main" id="{64F15DAE-2D02-CF81-8FDD-FA62A413BB6E}"/>
              </a:ext>
            </a:extLst>
          </p:cNvPr>
          <p:cNvGraphicFramePr>
            <a:graphicFrameLocks noGrp="1"/>
          </p:cNvGraphicFramePr>
          <p:nvPr>
            <p:ph idx="1"/>
          </p:nvPr>
        </p:nvGraphicFramePr>
        <p:xfrm>
          <a:off x="5279472" y="746125"/>
          <a:ext cx="6290226" cy="5447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08350307"/>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D158-ED11-C1DF-A8EE-6C2B0BF2186C}"/>
              </a:ext>
            </a:extLst>
          </p:cNvPr>
          <p:cNvSpPr>
            <a:spLocks noGrp="1"/>
          </p:cNvSpPr>
          <p:nvPr>
            <p:ph type="title"/>
          </p:nvPr>
        </p:nvSpPr>
        <p:spPr/>
        <p:txBody>
          <a:bodyPr/>
          <a:lstStyle/>
          <a:p>
            <a:r>
              <a:rPr lang="en-US" cap="none" dirty="0"/>
              <a:t>So why do PSA testing?</a:t>
            </a:r>
          </a:p>
        </p:txBody>
      </p:sp>
      <p:sp>
        <p:nvSpPr>
          <p:cNvPr id="3" name="Content Placeholder 2">
            <a:extLst>
              <a:ext uri="{FF2B5EF4-FFF2-40B4-BE49-F238E27FC236}">
                <a16:creationId xmlns:a16="http://schemas.microsoft.com/office/drawing/2014/main" id="{28390A31-987C-8A29-5154-D75045B1870D}"/>
              </a:ext>
            </a:extLst>
          </p:cNvPr>
          <p:cNvSpPr>
            <a:spLocks noGrp="1"/>
          </p:cNvSpPr>
          <p:nvPr>
            <p:ph idx="1"/>
          </p:nvPr>
        </p:nvSpPr>
        <p:spPr/>
        <p:txBody>
          <a:bodyPr>
            <a:normAutofit lnSpcReduction="10000"/>
          </a:bodyPr>
          <a:lstStyle/>
          <a:p>
            <a:r>
              <a:rPr lang="en-US" dirty="0"/>
              <a:t>If the PSA is within the normal range, this can in most cases rule out cancer (around 85%)</a:t>
            </a:r>
          </a:p>
          <a:p>
            <a:r>
              <a:rPr lang="en-US" dirty="0"/>
              <a:t>Some prostate cancer do not secrete PSA, and some men secrete abnormally low levels – so 15% of prostate cancer will be missed by a PSA test.</a:t>
            </a:r>
          </a:p>
          <a:p>
            <a:r>
              <a:rPr lang="en-US" dirty="0"/>
              <a:t>A raised PSA, does not indicate cancer, it could be BPH or proctitis.</a:t>
            </a:r>
          </a:p>
          <a:p>
            <a:r>
              <a:rPr lang="en-US" dirty="0"/>
              <a:t>PSA is also increased as a result of recent sexual activity, strenuous physical activity, any local pressure on the prostate </a:t>
            </a:r>
            <a:r>
              <a:rPr lang="en-US" dirty="0" err="1"/>
              <a:t>e.g</a:t>
            </a:r>
            <a:r>
              <a:rPr lang="en-US" dirty="0"/>
              <a:t> rectal exam, cycling, constipation.</a:t>
            </a:r>
          </a:p>
          <a:p>
            <a:r>
              <a:rPr lang="en-US" dirty="0"/>
              <a:t>The level of PSA however, alongside other information may raise the level of suspicion of cancer during the diagnostic period.</a:t>
            </a:r>
          </a:p>
          <a:p>
            <a:r>
              <a:rPr lang="en-US" dirty="0"/>
              <a:t>PSA is used following cancer treatment to monitor for recurrence.</a:t>
            </a:r>
          </a:p>
        </p:txBody>
      </p:sp>
    </p:spTree>
    <p:extLst>
      <p:ext uri="{BB962C8B-B14F-4D97-AF65-F5344CB8AC3E}">
        <p14:creationId xmlns:p14="http://schemas.microsoft.com/office/powerpoint/2010/main" val="2733695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28FC3-A8DA-599A-B2CF-6BCAF60ADB8E}"/>
              </a:ext>
            </a:extLst>
          </p:cNvPr>
          <p:cNvSpPr>
            <a:spLocks noGrp="1"/>
          </p:cNvSpPr>
          <p:nvPr>
            <p:ph type="title"/>
          </p:nvPr>
        </p:nvSpPr>
        <p:spPr/>
        <p:txBody>
          <a:bodyPr/>
          <a:lstStyle/>
          <a:p>
            <a:r>
              <a:rPr lang="en-US" dirty="0"/>
              <a:t>Prostate Cancer Screening</a:t>
            </a:r>
          </a:p>
        </p:txBody>
      </p:sp>
      <p:sp>
        <p:nvSpPr>
          <p:cNvPr id="3" name="Content Placeholder 2">
            <a:extLst>
              <a:ext uri="{FF2B5EF4-FFF2-40B4-BE49-F238E27FC236}">
                <a16:creationId xmlns:a16="http://schemas.microsoft.com/office/drawing/2014/main" id="{5EE18BF7-56B9-093C-2326-A9CC3C3A0C98}"/>
              </a:ext>
            </a:extLst>
          </p:cNvPr>
          <p:cNvSpPr>
            <a:spLocks noGrp="1"/>
          </p:cNvSpPr>
          <p:nvPr>
            <p:ph idx="1"/>
          </p:nvPr>
        </p:nvSpPr>
        <p:spPr/>
        <p:txBody>
          <a:bodyPr>
            <a:normAutofit fontScale="92500" lnSpcReduction="10000"/>
          </a:bodyPr>
          <a:lstStyle/>
          <a:p>
            <a:r>
              <a:rPr lang="en-US" dirty="0"/>
              <a:t>There is currently no national screening </a:t>
            </a:r>
            <a:r>
              <a:rPr lang="en-US" dirty="0" err="1"/>
              <a:t>programme</a:t>
            </a:r>
            <a:r>
              <a:rPr lang="en-US" dirty="0"/>
              <a:t>.</a:t>
            </a:r>
          </a:p>
          <a:p>
            <a:r>
              <a:rPr lang="en-US" dirty="0"/>
              <a:t>The limitations of PSA testing have been discussed. PSA is therefore not a reliable tool for mass (population level)screening for prostate cancer.</a:t>
            </a:r>
          </a:p>
          <a:p>
            <a:r>
              <a:rPr lang="en-US" dirty="0"/>
              <a:t>Know your prostate cancer risk by using PCUK risk checker.</a:t>
            </a:r>
          </a:p>
          <a:p>
            <a:pPr lvl="1"/>
            <a:r>
              <a:rPr lang="en-US" dirty="0"/>
              <a:t>Men over 50</a:t>
            </a:r>
          </a:p>
          <a:p>
            <a:pPr lvl="1"/>
            <a:r>
              <a:rPr lang="en-US" dirty="0"/>
              <a:t>Men of black ethnicity</a:t>
            </a:r>
          </a:p>
          <a:p>
            <a:pPr lvl="1"/>
            <a:r>
              <a:rPr lang="en-US" dirty="0"/>
              <a:t>Men with a family history of prostate cancer</a:t>
            </a:r>
          </a:p>
          <a:p>
            <a:pPr lvl="1"/>
            <a:r>
              <a:rPr lang="en-US" dirty="0"/>
              <a:t>Men with a family history of cancers associated with BRCA2 gene</a:t>
            </a:r>
          </a:p>
          <a:p>
            <a:pPr lvl="1"/>
            <a:endParaRPr lang="en-US" dirty="0"/>
          </a:p>
          <a:p>
            <a:pPr lvl="1"/>
            <a:r>
              <a:rPr lang="en-US" dirty="0"/>
              <a:t>Men of 50 can request a PSA test from their GP. The GP will discuss the rationale for the request and associated risk information before agreeing (or not) to a test.</a:t>
            </a:r>
          </a:p>
          <a:p>
            <a:pPr lvl="1"/>
            <a:r>
              <a:rPr lang="en-US" dirty="0"/>
              <a:t>Men can attend local PSA testing sessions ( </a:t>
            </a:r>
            <a:r>
              <a:rPr lang="en-US" dirty="0" err="1"/>
              <a:t>e.g</a:t>
            </a:r>
            <a:r>
              <a:rPr lang="en-US" dirty="0"/>
              <a:t> those organized locally by Lions)</a:t>
            </a:r>
          </a:p>
          <a:p>
            <a:pPr lvl="1"/>
            <a:r>
              <a:rPr lang="en-US" dirty="0"/>
              <a:t>A clinical trial ( Transform) is currently underway </a:t>
            </a:r>
            <a:r>
              <a:rPr lang="en-US"/>
              <a:t>to identify a </a:t>
            </a:r>
            <a:r>
              <a:rPr lang="en-US" dirty="0"/>
              <a:t>better screening test.</a:t>
            </a:r>
          </a:p>
          <a:p>
            <a:endParaRPr lang="en-US" dirty="0"/>
          </a:p>
        </p:txBody>
      </p:sp>
    </p:spTree>
    <p:extLst>
      <p:ext uri="{BB962C8B-B14F-4D97-AF65-F5344CB8AC3E}">
        <p14:creationId xmlns:p14="http://schemas.microsoft.com/office/powerpoint/2010/main" val="780133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CF5B-E8DE-48F3-9581-51BBEC47AE73}"/>
              </a:ext>
            </a:extLst>
          </p:cNvPr>
          <p:cNvSpPr>
            <a:spLocks noGrp="1"/>
          </p:cNvSpPr>
          <p:nvPr>
            <p:ph type="ctrTitle"/>
          </p:nvPr>
        </p:nvSpPr>
        <p:spPr/>
        <p:txBody>
          <a:bodyPr/>
          <a:lstStyle/>
          <a:p>
            <a:r>
              <a:rPr lang="en-US" dirty="0"/>
              <a:t>What happens if your PSA is raised?</a:t>
            </a:r>
            <a:br>
              <a:rPr lang="en-US" dirty="0"/>
            </a:br>
            <a:r>
              <a:rPr lang="en-US" sz="2000" dirty="0"/>
              <a:t>The diagnostic process</a:t>
            </a:r>
            <a:endParaRPr lang="en-US" dirty="0"/>
          </a:p>
        </p:txBody>
      </p:sp>
      <p:sp>
        <p:nvSpPr>
          <p:cNvPr id="3" name="Subtitle 2">
            <a:extLst>
              <a:ext uri="{FF2B5EF4-FFF2-40B4-BE49-F238E27FC236}">
                <a16:creationId xmlns:a16="http://schemas.microsoft.com/office/drawing/2014/main" id="{EF5D29EF-CFED-41EF-9138-BE844655F339}"/>
              </a:ext>
            </a:extLst>
          </p:cNvPr>
          <p:cNvSpPr>
            <a:spLocks noGrp="1"/>
          </p:cNvSpPr>
          <p:nvPr>
            <p:ph type="subTitle" idx="1"/>
          </p:nvPr>
        </p:nvSpPr>
        <p:spPr/>
        <p:txBody>
          <a:bodyPr/>
          <a:lstStyle/>
          <a:p>
            <a:r>
              <a:rPr lang="en-US"/>
              <a:t>Eve Richards</a:t>
            </a:r>
            <a:endParaRPr lang="en-US" dirty="0"/>
          </a:p>
        </p:txBody>
      </p:sp>
    </p:spTree>
    <p:extLst>
      <p:ext uri="{BB962C8B-B14F-4D97-AF65-F5344CB8AC3E}">
        <p14:creationId xmlns:p14="http://schemas.microsoft.com/office/powerpoint/2010/main" val="1239120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p:txBody>
          <a:bodyPr/>
          <a:lstStyle/>
          <a:p>
            <a:r>
              <a:rPr lang="en-US" dirty="0"/>
              <a:t>Agenda</a:t>
            </a:r>
          </a:p>
        </p:txBody>
      </p:sp>
      <p:pic>
        <p:nvPicPr>
          <p:cNvPr id="11" name="Picture Placeholder 10">
            <a:extLst>
              <a:ext uri="{FF2B5EF4-FFF2-40B4-BE49-F238E27FC236}">
                <a16:creationId xmlns:a16="http://schemas.microsoft.com/office/drawing/2014/main" id="{86865FD9-DFA3-490C-B372-0EDD4BED9C59}"/>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t="6317" b="6317"/>
          <a:stretch/>
        </p:blipFill>
        <p:spPr/>
      </p:pic>
      <p:pic>
        <p:nvPicPr>
          <p:cNvPr id="13" name="Picture Placeholder 12">
            <a:extLst>
              <a:ext uri="{FF2B5EF4-FFF2-40B4-BE49-F238E27FC236}">
                <a16:creationId xmlns:a16="http://schemas.microsoft.com/office/drawing/2014/main" id="{55CEEF7E-98C5-40BC-941B-88FA9196B7B7}"/>
              </a:ext>
            </a:extLst>
          </p:cNvPr>
          <p:cNvPicPr>
            <a:picLocks noGrp="1" noChangeAspect="1"/>
          </p:cNvPicPr>
          <p:nvPr>
            <p:ph type="pic" sz="quarter" idx="13"/>
          </p:nvPr>
        </p:nvPicPr>
        <p:blipFill>
          <a:blip r:embed="rId4">
            <a:extLst>
              <a:ext uri="{837473B0-CC2E-450A-ABE3-18F120FF3D39}">
                <a1611:picAttrSrcUrl xmlns:a1611="http://schemas.microsoft.com/office/drawing/2016/11/main" r:id="rId5"/>
              </a:ext>
            </a:extLst>
          </a:blip>
          <a:srcRect l="24750" r="24750"/>
          <a:stretch/>
        </p:blipFill>
        <p:spPr/>
      </p:pic>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p:txBody>
          <a:bodyPr/>
          <a:lstStyle/>
          <a:p>
            <a:r>
              <a:rPr lang="en-US" dirty="0"/>
              <a:t>Considerations for your GP</a:t>
            </a:r>
          </a:p>
          <a:p>
            <a:endParaRPr lang="en-US" dirty="0"/>
          </a:p>
          <a:p>
            <a:r>
              <a:rPr lang="en-US" dirty="0"/>
              <a:t>Referral to Urology</a:t>
            </a:r>
          </a:p>
          <a:p>
            <a:endParaRPr lang="en-US" dirty="0"/>
          </a:p>
          <a:p>
            <a:r>
              <a:rPr lang="en-US" dirty="0"/>
              <a:t>Multiparametric MRI</a:t>
            </a:r>
          </a:p>
          <a:p>
            <a:endParaRPr lang="en-US" dirty="0"/>
          </a:p>
          <a:p>
            <a:r>
              <a:rPr lang="en-US" dirty="0"/>
              <a:t>Prostate Biopsies</a:t>
            </a:r>
          </a:p>
          <a:p>
            <a:endParaRPr lang="en-US" dirty="0"/>
          </a:p>
        </p:txBody>
      </p:sp>
      <p:pic>
        <p:nvPicPr>
          <p:cNvPr id="15" name="Picture Placeholder 14">
            <a:extLst>
              <a:ext uri="{FF2B5EF4-FFF2-40B4-BE49-F238E27FC236}">
                <a16:creationId xmlns:a16="http://schemas.microsoft.com/office/drawing/2014/main" id="{949D770F-0604-41BE-87F0-65B08CC353C6}"/>
              </a:ext>
            </a:extLst>
          </p:cNvPr>
          <p:cNvPicPr>
            <a:picLocks noGrp="1" noChangeAspect="1"/>
          </p:cNvPicPr>
          <p:nvPr>
            <p:ph type="pic" sz="quarter" idx="15"/>
          </p:nvPr>
        </p:nvPicPr>
        <p:blipFill>
          <a:blip r:embed="rId6">
            <a:extLst>
              <a:ext uri="{837473B0-CC2E-450A-ABE3-18F120FF3D39}">
                <a1611:picAttrSrcUrl xmlns:a1611="http://schemas.microsoft.com/office/drawing/2016/11/main" r:id="rId7"/>
              </a:ext>
            </a:extLst>
          </a:blip>
          <a:srcRect l="7614" r="7614"/>
          <a:stretch/>
        </p:blipFill>
        <p:spPr/>
      </p:pic>
      <p:pic>
        <p:nvPicPr>
          <p:cNvPr id="17" name="Picture Placeholder 16">
            <a:extLst>
              <a:ext uri="{FF2B5EF4-FFF2-40B4-BE49-F238E27FC236}">
                <a16:creationId xmlns:a16="http://schemas.microsoft.com/office/drawing/2014/main" id="{B9BCE927-4F46-4797-9BD3-B816E2B4CEA5}"/>
              </a:ext>
            </a:extLst>
          </p:cNvPr>
          <p:cNvPicPr>
            <a:picLocks noGrp="1" noChangeAspect="1"/>
          </p:cNvPicPr>
          <p:nvPr>
            <p:ph type="pic" sz="quarter" idx="14"/>
          </p:nvPr>
        </p:nvPicPr>
        <p:blipFill>
          <a:blip r:embed="rId8">
            <a:extLst>
              <a:ext uri="{837473B0-CC2E-450A-ABE3-18F120FF3D39}">
                <a1611:picAttrSrcUrl xmlns:a1611="http://schemas.microsoft.com/office/drawing/2016/11/main" r:id="rId9"/>
              </a:ext>
            </a:extLst>
          </a:blip>
          <a:srcRect l="16073" r="16073"/>
          <a:stretch/>
        </p:blipFill>
        <p:spPr>
          <a:xfrm>
            <a:off x="9081588" y="3896475"/>
            <a:ext cx="3109415" cy="3055044"/>
          </a:xfrm>
        </p:spPr>
      </p:pic>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What happens if your PSA is raised</a:t>
            </a:r>
          </a:p>
        </p:txBody>
      </p:sp>
      <p:sp>
        <p:nvSpPr>
          <p:cNvPr id="2" name="TextBox 1">
            <a:extLst>
              <a:ext uri="{FF2B5EF4-FFF2-40B4-BE49-F238E27FC236}">
                <a16:creationId xmlns:a16="http://schemas.microsoft.com/office/drawing/2014/main" id="{399D8928-96BE-CEAE-A6D8-F5F617588D0D}"/>
              </a:ext>
            </a:extLst>
          </p:cNvPr>
          <p:cNvSpPr txBox="1"/>
          <p:nvPr/>
        </p:nvSpPr>
        <p:spPr>
          <a:xfrm>
            <a:off x="9081588" y="6951519"/>
            <a:ext cx="31094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9" tooltip="https://emssolutionsint.blogspot.com/2020/11/nuevo-hospital-de-madrid-para-luchar.html"/>
              </a:rPr>
              <a:t>This Photo</a:t>
            </a:r>
            <a:r>
              <a:rPr kumimoji="0" lang="en-GB" sz="900" b="0" i="0" u="none" strike="noStrike" kern="1200" cap="none" spc="0" normalizeH="0" baseline="0" noProof="0">
                <a:ln>
                  <a:noFill/>
                </a:ln>
                <a:solidFill>
                  <a:prstClr val="black"/>
                </a:solidFill>
                <a:effectLst/>
                <a:uLnTx/>
                <a:uFillTx/>
                <a:latin typeface="Century Gothic"/>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10" tooltip="https://creativecommons.org/licenses/by-nc-nd/3.0/"/>
              </a:rPr>
              <a:t>CC BY-NC-ND</a:t>
            </a:r>
            <a:endParaRPr kumimoji="0" lang="en-GB" sz="900" b="0" i="0" u="none" strike="noStrike" kern="1200" cap="none" spc="0" normalizeH="0" baseline="0" noProof="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89621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7F229A-48C3-4BE7-96EC-3C05DC7FB720}"/>
              </a:ext>
            </a:extLst>
          </p:cNvPr>
          <p:cNvSpPr>
            <a:spLocks noGrp="1"/>
          </p:cNvSpPr>
          <p:nvPr>
            <p:ph type="title"/>
          </p:nvPr>
        </p:nvSpPr>
        <p:spPr>
          <a:xfrm>
            <a:off x="1768928" y="2242457"/>
            <a:ext cx="4034343" cy="2373086"/>
          </a:xfrm>
        </p:spPr>
        <p:txBody>
          <a:bodyPr/>
          <a:lstStyle/>
          <a:p>
            <a:r>
              <a:rPr lang="en-US" dirty="0"/>
              <a:t>GP Considerations</a:t>
            </a:r>
          </a:p>
        </p:txBody>
      </p:sp>
      <p:sp>
        <p:nvSpPr>
          <p:cNvPr id="11" name="Content Placeholder 10">
            <a:extLst>
              <a:ext uri="{FF2B5EF4-FFF2-40B4-BE49-F238E27FC236}">
                <a16:creationId xmlns:a16="http://schemas.microsoft.com/office/drawing/2014/main" id="{7041F48D-F184-4F9F-B5AC-F127F0898F39}"/>
              </a:ext>
            </a:extLst>
          </p:cNvPr>
          <p:cNvSpPr>
            <a:spLocks noGrp="1"/>
          </p:cNvSpPr>
          <p:nvPr>
            <p:ph sz="quarter" idx="13"/>
          </p:nvPr>
        </p:nvSpPr>
        <p:spPr/>
        <p:txBody>
          <a:bodyPr/>
          <a:lstStyle/>
          <a:p>
            <a:r>
              <a:rPr lang="en-US" dirty="0"/>
              <a:t>If your PSA is raised your GP will look at the following factors:</a:t>
            </a:r>
          </a:p>
          <a:p>
            <a:pPr marL="285750" indent="-285750">
              <a:buFont typeface="Arial" panose="020B0604020202020204" pitchFamily="34" charset="0"/>
              <a:buChar char="•"/>
            </a:pPr>
            <a:r>
              <a:rPr lang="en-US" sz="1800" dirty="0"/>
              <a:t>Actual PSA lev</a:t>
            </a:r>
            <a:r>
              <a:rPr lang="en-US" dirty="0"/>
              <a:t>el</a:t>
            </a:r>
          </a:p>
          <a:p>
            <a:pPr marL="285750" indent="-285750">
              <a:buFont typeface="Arial" panose="020B0604020202020204" pitchFamily="34" charset="0"/>
              <a:buChar char="•"/>
            </a:pPr>
            <a:r>
              <a:rPr lang="en-US" dirty="0"/>
              <a:t>Age</a:t>
            </a:r>
          </a:p>
          <a:p>
            <a:pPr marL="285750" indent="-285750">
              <a:buFont typeface="Arial" panose="020B0604020202020204" pitchFamily="34" charset="0"/>
              <a:buChar char="•"/>
            </a:pPr>
            <a:r>
              <a:rPr lang="en-US" dirty="0"/>
              <a:t>Urinary symptoms</a:t>
            </a:r>
          </a:p>
          <a:p>
            <a:pPr marL="285750" indent="-285750">
              <a:buFont typeface="Arial" panose="020B0604020202020204" pitchFamily="34" charset="0"/>
              <a:buChar char="•"/>
            </a:pPr>
            <a:r>
              <a:rPr lang="en-US" dirty="0"/>
              <a:t>Family history</a:t>
            </a:r>
          </a:p>
          <a:p>
            <a:pPr marL="285750" indent="-285750">
              <a:buFont typeface="Arial" panose="020B0604020202020204" pitchFamily="34" charset="0"/>
              <a:buChar char="•"/>
            </a:pPr>
            <a:r>
              <a:rPr lang="en-US" dirty="0"/>
              <a:t>Previous PSA results</a:t>
            </a:r>
          </a:p>
          <a:p>
            <a:pPr marL="285750" indent="-285750">
              <a:buFont typeface="Arial" panose="020B0604020202020204" pitchFamily="34" charset="0"/>
              <a:buChar char="•"/>
            </a:pPr>
            <a:r>
              <a:rPr lang="en-US" dirty="0"/>
              <a:t>Does the prostate feel abnormal?</a:t>
            </a:r>
          </a:p>
          <a:p>
            <a:endParaRPr lang="en-US" sz="1800" dirty="0"/>
          </a:p>
        </p:txBody>
      </p:sp>
      <p:sp>
        <p:nvSpPr>
          <p:cNvPr id="12" name="Date Placeholder 11">
            <a:extLst>
              <a:ext uri="{FF2B5EF4-FFF2-40B4-BE49-F238E27FC236}">
                <a16:creationId xmlns:a16="http://schemas.microsoft.com/office/drawing/2014/main" id="{9C693BAD-6B4E-48AD-88BF-D933B374A1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15/09/2026</a:t>
            </a:r>
          </a:p>
        </p:txBody>
      </p:sp>
      <p:sp>
        <p:nvSpPr>
          <p:cNvPr id="13" name="Footer Placeholder 12">
            <a:extLst>
              <a:ext uri="{FF2B5EF4-FFF2-40B4-BE49-F238E27FC236}">
                <a16:creationId xmlns:a16="http://schemas.microsoft.com/office/drawing/2014/main" id="{1B9E4CF7-70FB-40DF-BE47-6E5AE315475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What happens if your PSA is raised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
        <p:nvSpPr>
          <p:cNvPr id="14" name="Slide Number Placeholder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440020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1C85C-0D5C-C4D1-0C09-9CCA7F374843}"/>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005D06CB-14B6-B5E9-AFEA-51C73C3B96E4}"/>
              </a:ext>
            </a:extLst>
          </p:cNvPr>
          <p:cNvSpPr>
            <a:spLocks noGrp="1"/>
          </p:cNvSpPr>
          <p:nvPr>
            <p:ph type="title"/>
          </p:nvPr>
        </p:nvSpPr>
        <p:spPr>
          <a:xfrm>
            <a:off x="1768928" y="2242457"/>
            <a:ext cx="4034343" cy="2373086"/>
          </a:xfrm>
        </p:spPr>
        <p:txBody>
          <a:bodyPr/>
          <a:lstStyle/>
          <a:p>
            <a:r>
              <a:rPr lang="en-US" dirty="0"/>
              <a:t>Referral to Urology</a:t>
            </a:r>
          </a:p>
        </p:txBody>
      </p:sp>
      <p:sp>
        <p:nvSpPr>
          <p:cNvPr id="11" name="Content Placeholder 10">
            <a:extLst>
              <a:ext uri="{FF2B5EF4-FFF2-40B4-BE49-F238E27FC236}">
                <a16:creationId xmlns:a16="http://schemas.microsoft.com/office/drawing/2014/main" id="{0ABDA710-A35E-B457-D69C-357ECB7DA6DB}"/>
              </a:ext>
            </a:extLst>
          </p:cNvPr>
          <p:cNvSpPr>
            <a:spLocks noGrp="1"/>
          </p:cNvSpPr>
          <p:nvPr>
            <p:ph sz="quarter" idx="13"/>
          </p:nvPr>
        </p:nvSpPr>
        <p:spPr/>
        <p:txBody>
          <a:bodyPr/>
          <a:lstStyle/>
          <a:p>
            <a:r>
              <a:rPr lang="en-US" sz="1800" dirty="0"/>
              <a:t>If there is sufficient concern, your GP will make a referral to the Urology department. </a:t>
            </a:r>
          </a:p>
          <a:p>
            <a:endParaRPr lang="en-US" dirty="0"/>
          </a:p>
          <a:p>
            <a:r>
              <a:rPr lang="en-US" sz="1800" dirty="0"/>
              <a:t>This does not mean you have cancer – just that you will be investigated promptly. </a:t>
            </a:r>
          </a:p>
          <a:p>
            <a:endParaRPr lang="en-US" sz="1800" dirty="0"/>
          </a:p>
        </p:txBody>
      </p:sp>
      <p:sp>
        <p:nvSpPr>
          <p:cNvPr id="12" name="Date Placeholder 11">
            <a:extLst>
              <a:ext uri="{FF2B5EF4-FFF2-40B4-BE49-F238E27FC236}">
                <a16:creationId xmlns:a16="http://schemas.microsoft.com/office/drawing/2014/main" id="{D154016E-6AE3-DBA9-6274-37466D75C51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15/09/2026</a:t>
            </a:r>
          </a:p>
        </p:txBody>
      </p:sp>
      <p:sp>
        <p:nvSpPr>
          <p:cNvPr id="13" name="Footer Placeholder 12">
            <a:extLst>
              <a:ext uri="{FF2B5EF4-FFF2-40B4-BE49-F238E27FC236}">
                <a16:creationId xmlns:a16="http://schemas.microsoft.com/office/drawing/2014/main" id="{0E754F16-136A-D21B-DB18-701402F9653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What happens if your PSA is raised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
        <p:nvSpPr>
          <p:cNvPr id="14" name="Slide Number Placeholder 13">
            <a:extLst>
              <a:ext uri="{FF2B5EF4-FFF2-40B4-BE49-F238E27FC236}">
                <a16:creationId xmlns:a16="http://schemas.microsoft.com/office/drawing/2014/main" id="{03E1482F-E47F-3B85-4CAD-759F00A0D5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3581301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202F6-9C96-55B7-E17F-C3C30D366802}"/>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9FD8677C-2097-ACDC-6E8F-511A8BEC6B14}"/>
              </a:ext>
            </a:extLst>
          </p:cNvPr>
          <p:cNvSpPr>
            <a:spLocks noGrp="1"/>
          </p:cNvSpPr>
          <p:nvPr>
            <p:ph type="title"/>
          </p:nvPr>
        </p:nvSpPr>
        <p:spPr>
          <a:xfrm>
            <a:off x="1768928" y="2242457"/>
            <a:ext cx="4034343" cy="2373086"/>
          </a:xfrm>
        </p:spPr>
        <p:txBody>
          <a:bodyPr/>
          <a:lstStyle/>
          <a:p>
            <a:r>
              <a:rPr lang="en-US" dirty="0"/>
              <a:t>MRI</a:t>
            </a:r>
          </a:p>
        </p:txBody>
      </p:sp>
      <p:sp>
        <p:nvSpPr>
          <p:cNvPr id="11" name="Content Placeholder 10">
            <a:extLst>
              <a:ext uri="{FF2B5EF4-FFF2-40B4-BE49-F238E27FC236}">
                <a16:creationId xmlns:a16="http://schemas.microsoft.com/office/drawing/2014/main" id="{E680EEB3-15EA-82A5-0B84-796952812ECF}"/>
              </a:ext>
            </a:extLst>
          </p:cNvPr>
          <p:cNvSpPr>
            <a:spLocks noGrp="1"/>
          </p:cNvSpPr>
          <p:nvPr>
            <p:ph sz="quarter" idx="13"/>
          </p:nvPr>
        </p:nvSpPr>
        <p:spPr/>
        <p:txBody>
          <a:bodyPr/>
          <a:lstStyle/>
          <a:p>
            <a:r>
              <a:rPr lang="en-US" sz="1800" dirty="0"/>
              <a:t>An MRI gives a detailed picture of the prostate and looks for areas that look suspicious. It can not tell us if it is cancer – only if there is a suspicious area. </a:t>
            </a:r>
          </a:p>
          <a:p>
            <a:endParaRPr lang="en-US" dirty="0"/>
          </a:p>
          <a:p>
            <a:r>
              <a:rPr lang="en-US" sz="1800" dirty="0"/>
              <a:t>A PIRADS score is used to classify the likelihood of cancer if a suspicious area is found. </a:t>
            </a:r>
          </a:p>
          <a:p>
            <a:r>
              <a:rPr lang="en-US" dirty="0"/>
              <a:t>PIRADS 1-2 – Low likelihood</a:t>
            </a:r>
          </a:p>
          <a:p>
            <a:r>
              <a:rPr lang="en-US" sz="1800" dirty="0"/>
              <a:t>PIRADS 3 – Uncertain. </a:t>
            </a:r>
          </a:p>
          <a:p>
            <a:r>
              <a:rPr lang="en-US" dirty="0"/>
              <a:t>PIRADS 4 -5 – Increasingly suspicious. </a:t>
            </a:r>
            <a:r>
              <a:rPr lang="en-US" sz="1800" dirty="0"/>
              <a:t> </a:t>
            </a:r>
          </a:p>
        </p:txBody>
      </p:sp>
      <p:sp>
        <p:nvSpPr>
          <p:cNvPr id="12" name="Date Placeholder 11">
            <a:extLst>
              <a:ext uri="{FF2B5EF4-FFF2-40B4-BE49-F238E27FC236}">
                <a16:creationId xmlns:a16="http://schemas.microsoft.com/office/drawing/2014/main" id="{4042E73A-4DAB-45A5-EF03-FF31CC4E377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15/09/2026</a:t>
            </a:r>
          </a:p>
        </p:txBody>
      </p:sp>
      <p:sp>
        <p:nvSpPr>
          <p:cNvPr id="13" name="Footer Placeholder 12">
            <a:extLst>
              <a:ext uri="{FF2B5EF4-FFF2-40B4-BE49-F238E27FC236}">
                <a16:creationId xmlns:a16="http://schemas.microsoft.com/office/drawing/2014/main" id="{9F46E1E4-89C5-0619-A361-4B63733101B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What happens if your PSA is raised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
        <p:nvSpPr>
          <p:cNvPr id="14" name="Slide Number Placeholder 13">
            <a:extLst>
              <a:ext uri="{FF2B5EF4-FFF2-40B4-BE49-F238E27FC236}">
                <a16:creationId xmlns:a16="http://schemas.microsoft.com/office/drawing/2014/main" id="{11513265-F8FD-32AF-D83F-AD6B44127D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3637060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406C6-95B8-6F2A-AEEF-E7B10A7DC07A}"/>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0F9F040F-7B32-CAF9-88F9-D703935B0897}"/>
              </a:ext>
            </a:extLst>
          </p:cNvPr>
          <p:cNvSpPr>
            <a:spLocks noGrp="1"/>
          </p:cNvSpPr>
          <p:nvPr>
            <p:ph type="title"/>
          </p:nvPr>
        </p:nvSpPr>
        <p:spPr>
          <a:xfrm>
            <a:off x="1768928" y="2242457"/>
            <a:ext cx="4034343" cy="2373086"/>
          </a:xfrm>
        </p:spPr>
        <p:txBody>
          <a:bodyPr/>
          <a:lstStyle/>
          <a:p>
            <a:r>
              <a:rPr lang="en-US" dirty="0"/>
              <a:t>Prostate Biopsies</a:t>
            </a:r>
          </a:p>
        </p:txBody>
      </p:sp>
      <p:sp>
        <p:nvSpPr>
          <p:cNvPr id="11" name="Content Placeholder 10">
            <a:extLst>
              <a:ext uri="{FF2B5EF4-FFF2-40B4-BE49-F238E27FC236}">
                <a16:creationId xmlns:a16="http://schemas.microsoft.com/office/drawing/2014/main" id="{A25DC594-377C-5456-0BB5-4D18BFC8EF62}"/>
              </a:ext>
            </a:extLst>
          </p:cNvPr>
          <p:cNvSpPr>
            <a:spLocks noGrp="1"/>
          </p:cNvSpPr>
          <p:nvPr>
            <p:ph sz="quarter" idx="13"/>
          </p:nvPr>
        </p:nvSpPr>
        <p:spPr/>
        <p:txBody>
          <a:bodyPr/>
          <a:lstStyle/>
          <a:p>
            <a:r>
              <a:rPr lang="en-US" sz="1800" dirty="0"/>
              <a:t>A prostate biopsy is usually advised for PIRADS 3 and above. This is because the only way to tell if they are cancer cells is to look at the tissue under a microscope. </a:t>
            </a:r>
          </a:p>
          <a:p>
            <a:endParaRPr lang="en-US" dirty="0"/>
          </a:p>
          <a:p>
            <a:r>
              <a:rPr lang="en-US" sz="1800" dirty="0"/>
              <a:t>Small tissue samples will be taken transperineally (through the skin between the scrotum and back passage). </a:t>
            </a:r>
          </a:p>
          <a:p>
            <a:endParaRPr lang="en-US" dirty="0"/>
          </a:p>
          <a:p>
            <a:r>
              <a:rPr lang="en-US" sz="1800" dirty="0"/>
              <a:t>If the biopsies are positive, the pathology results will indicate the grade/aggressiveness of the cancer using a Gleason score. </a:t>
            </a:r>
          </a:p>
          <a:p>
            <a:endParaRPr lang="en-US" sz="1800" dirty="0"/>
          </a:p>
        </p:txBody>
      </p:sp>
      <p:sp>
        <p:nvSpPr>
          <p:cNvPr id="12" name="Date Placeholder 11">
            <a:extLst>
              <a:ext uri="{FF2B5EF4-FFF2-40B4-BE49-F238E27FC236}">
                <a16:creationId xmlns:a16="http://schemas.microsoft.com/office/drawing/2014/main" id="{D642DA59-2A71-D607-A64C-9B3CBC11266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15/09/2026</a:t>
            </a:r>
          </a:p>
        </p:txBody>
      </p:sp>
      <p:sp>
        <p:nvSpPr>
          <p:cNvPr id="13" name="Footer Placeholder 12">
            <a:extLst>
              <a:ext uri="{FF2B5EF4-FFF2-40B4-BE49-F238E27FC236}">
                <a16:creationId xmlns:a16="http://schemas.microsoft.com/office/drawing/2014/main" id="{29283ADD-BA31-1990-B488-CB46474E8F3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What happens if your PSA is raised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
        <p:nvSpPr>
          <p:cNvPr id="14" name="Slide Number Placeholder 13">
            <a:extLst>
              <a:ext uri="{FF2B5EF4-FFF2-40B4-BE49-F238E27FC236}">
                <a16:creationId xmlns:a16="http://schemas.microsoft.com/office/drawing/2014/main" id="{75CC59E4-8BF9-7C8F-7592-0331A74FF72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3743568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08A1-FEAA-4F21-96E4-5A57CFAABBE2}"/>
              </a:ext>
            </a:extLst>
          </p:cNvPr>
          <p:cNvSpPr>
            <a:spLocks noGrp="1"/>
          </p:cNvSpPr>
          <p:nvPr>
            <p:ph type="title"/>
          </p:nvPr>
        </p:nvSpPr>
        <p:spPr/>
        <p:txBody>
          <a:bodyPr/>
          <a:lstStyle/>
          <a:p>
            <a:r>
              <a:rPr lang="en-US" dirty="0"/>
              <a:t>PSA raises the suspicion – MRI investigates – Biopsy confirms. </a:t>
            </a:r>
          </a:p>
        </p:txBody>
      </p:sp>
      <p:sp>
        <p:nvSpPr>
          <p:cNvPr id="3" name="Text Placeholder 2">
            <a:extLst>
              <a:ext uri="{FF2B5EF4-FFF2-40B4-BE49-F238E27FC236}">
                <a16:creationId xmlns:a16="http://schemas.microsoft.com/office/drawing/2014/main" id="{9643DD3A-BCEA-4181-8BC4-61E1A84D5AC7}"/>
              </a:ext>
            </a:extLst>
          </p:cNvPr>
          <p:cNvSpPr>
            <a:spLocks noGrp="1"/>
          </p:cNvSpPr>
          <p:nvPr>
            <p:ph type="body" sz="quarter" idx="13"/>
          </p:nvPr>
        </p:nvSpPr>
        <p:spPr/>
        <p:txBody>
          <a:bodyPr/>
          <a:lstStyle/>
          <a:p>
            <a:endParaRPr lang="en-US" cap="none" dirty="0">
              <a:solidFill>
                <a:srgbClr val="FFFFFF"/>
              </a:solidFill>
              <a:latin typeface="+mj-lt"/>
            </a:endParaRPr>
          </a:p>
        </p:txBody>
      </p:sp>
      <p:sp>
        <p:nvSpPr>
          <p:cNvPr id="4" name="Date Placeholder 3">
            <a:extLst>
              <a:ext uri="{FF2B5EF4-FFF2-40B4-BE49-F238E27FC236}">
                <a16:creationId xmlns:a16="http://schemas.microsoft.com/office/drawing/2014/main" id="{43E96533-0ABC-43CF-A178-990FE4A0AE1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15/09/2026</a:t>
            </a:r>
          </a:p>
        </p:txBody>
      </p:sp>
      <p:sp>
        <p:nvSpPr>
          <p:cNvPr id="5" name="Footer Placeholder 4">
            <a:extLst>
              <a:ext uri="{FF2B5EF4-FFF2-40B4-BE49-F238E27FC236}">
                <a16:creationId xmlns:a16="http://schemas.microsoft.com/office/drawing/2014/main" id="{5D109D7B-C32A-4E78-8DDF-03685549555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rPr>
              <a:t>What happens if your PSA is raised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
        <p:nvSpPr>
          <p:cNvPr id="6" name="Slide Number Placeholder 5">
            <a:extLst>
              <a:ext uri="{FF2B5EF4-FFF2-40B4-BE49-F238E27FC236}">
                <a16:creationId xmlns:a16="http://schemas.microsoft.com/office/drawing/2014/main" id="{ABC57B06-3F43-4092-8AB5-0AC0601793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3079534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C0AA5E5B-9A0B-4837-9008-6B83089C194E}"/>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t="1155" b="1155"/>
          <a:stretch/>
        </p:blipFill>
        <p:spPr/>
      </p:pic>
      <p:pic>
        <p:nvPicPr>
          <p:cNvPr id="23" name="Picture Placeholder 22">
            <a:extLst>
              <a:ext uri="{FF2B5EF4-FFF2-40B4-BE49-F238E27FC236}">
                <a16:creationId xmlns:a16="http://schemas.microsoft.com/office/drawing/2014/main" id="{D98BD80F-ADD8-4A4B-93EA-5B25442FD2F9}"/>
              </a:ext>
            </a:extLst>
          </p:cNvPr>
          <p:cNvPicPr>
            <a:picLocks noGrp="1" noChangeAspect="1"/>
          </p:cNvPicPr>
          <p:nvPr>
            <p:ph type="pic" sz="quarter" idx="17"/>
          </p:nvPr>
        </p:nvPicPr>
        <p:blipFill>
          <a:blip r:embed="rId4">
            <a:extLst>
              <a:ext uri="{837473B0-CC2E-450A-ABE3-18F120FF3D39}">
                <a1611:picAttrSrcUrl xmlns:a1611="http://schemas.microsoft.com/office/drawing/2016/11/main" r:id="rId5"/>
              </a:ext>
            </a:extLst>
          </a:blip>
          <a:srcRect t="20237" b="20237"/>
          <a:stretch/>
        </p:blipFill>
        <p:spPr/>
      </p:pic>
      <p:sp>
        <p:nvSpPr>
          <p:cNvPr id="4" name="Title 3">
            <a:extLst>
              <a:ext uri="{FF2B5EF4-FFF2-40B4-BE49-F238E27FC236}">
                <a16:creationId xmlns:a16="http://schemas.microsoft.com/office/drawing/2014/main" id="{8CA6E381-7CDD-4999-B9C7-CD31E749FD95}"/>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BCDB3C5E-E520-4B9D-8574-178AD4C9F286}"/>
              </a:ext>
            </a:extLst>
          </p:cNvPr>
          <p:cNvSpPr>
            <a:spLocks noGrp="1"/>
          </p:cNvSpPr>
          <p:nvPr>
            <p:ph type="body" sz="quarter" idx="13"/>
          </p:nvPr>
        </p:nvSpPr>
        <p:spPr/>
        <p:txBody>
          <a:bodyPr/>
          <a:lstStyle/>
          <a:p>
            <a:r>
              <a:rPr lang="en-US" dirty="0"/>
              <a:t>Eve Richards</a:t>
            </a:r>
          </a:p>
          <a:p>
            <a:endParaRPr lang="en-US" dirty="0"/>
          </a:p>
        </p:txBody>
      </p:sp>
      <p:sp>
        <p:nvSpPr>
          <p:cNvPr id="10" name="Text Placeholder 9">
            <a:extLst>
              <a:ext uri="{FF2B5EF4-FFF2-40B4-BE49-F238E27FC236}">
                <a16:creationId xmlns:a16="http://schemas.microsoft.com/office/drawing/2014/main" id="{4C8B0F30-95FD-437A-9D9B-F937C36E9C85}"/>
              </a:ext>
            </a:extLst>
          </p:cNvPr>
          <p:cNvSpPr>
            <a:spLocks noGrp="1"/>
          </p:cNvSpPr>
          <p:nvPr>
            <p:ph type="body" sz="quarter" idx="14"/>
          </p:nvPr>
        </p:nvSpPr>
        <p:spPr/>
        <p:txBody>
          <a:bodyPr/>
          <a:lstStyle/>
          <a:p>
            <a:r>
              <a:rPr lang="en-US" dirty="0"/>
              <a:t>Urology surgical care practitioner</a:t>
            </a:r>
          </a:p>
          <a:p>
            <a:endParaRPr lang="en-US" dirty="0"/>
          </a:p>
        </p:txBody>
      </p:sp>
      <p:sp>
        <p:nvSpPr>
          <p:cNvPr id="11" name="Text Placeholder 10">
            <a:extLst>
              <a:ext uri="{FF2B5EF4-FFF2-40B4-BE49-F238E27FC236}">
                <a16:creationId xmlns:a16="http://schemas.microsoft.com/office/drawing/2014/main" id="{161A06CA-0B70-4C53-BE9B-665816B036B6}"/>
              </a:ext>
            </a:extLst>
          </p:cNvPr>
          <p:cNvSpPr>
            <a:spLocks noGrp="1"/>
          </p:cNvSpPr>
          <p:nvPr>
            <p:ph type="body" sz="quarter" idx="15"/>
          </p:nvPr>
        </p:nvSpPr>
        <p:spPr/>
        <p:txBody>
          <a:bodyPr/>
          <a:lstStyle/>
          <a:p>
            <a:endParaRPr lang="en-US" dirty="0"/>
          </a:p>
          <a:p>
            <a:endParaRPr lang="en-US" dirty="0"/>
          </a:p>
        </p:txBody>
      </p:sp>
      <p:sp>
        <p:nvSpPr>
          <p:cNvPr id="2" name="TextBox 1">
            <a:extLst>
              <a:ext uri="{FF2B5EF4-FFF2-40B4-BE49-F238E27FC236}">
                <a16:creationId xmlns:a16="http://schemas.microsoft.com/office/drawing/2014/main" id="{3D75487A-D516-FAB1-1E73-FBA8F810F647}"/>
              </a:ext>
            </a:extLst>
          </p:cNvPr>
          <p:cNvSpPr txBox="1"/>
          <p:nvPr/>
        </p:nvSpPr>
        <p:spPr>
          <a:xfrm>
            <a:off x="5710842" y="4216187"/>
            <a:ext cx="648115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6" tooltip="https://commons.wikimedia.org/wiki/File:MRI-Philips.JPG"/>
              </a:rPr>
              <a:t>This Photo</a:t>
            </a:r>
            <a:r>
              <a:rPr kumimoji="0" lang="en-GB" sz="900" b="0" i="0" u="none" strike="noStrike" kern="1200" cap="none" spc="0" normalizeH="0" baseline="0" noProof="0">
                <a:ln>
                  <a:noFill/>
                </a:ln>
                <a:solidFill>
                  <a:prstClr val="black"/>
                </a:solidFill>
                <a:effectLst/>
                <a:uLnTx/>
                <a:uFillTx/>
                <a:latin typeface="Century Gothic"/>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7" tooltip="https://creativecommons.org/licenses/by-sa/3.0/"/>
              </a:rPr>
              <a:t>CC BY-SA</a:t>
            </a:r>
            <a:endParaRPr kumimoji="0" lang="en-GB" sz="900" b="0" i="0" u="none" strike="noStrike" kern="1200" cap="none" spc="0" normalizeH="0" baseline="0" noProof="0">
              <a:ln>
                <a:noFill/>
              </a:ln>
              <a:solidFill>
                <a:prstClr val="black"/>
              </a:solidFill>
              <a:effectLst/>
              <a:uLnTx/>
              <a:uFillTx/>
              <a:latin typeface="Century Gothic"/>
              <a:ea typeface="+mn-ea"/>
              <a:cs typeface="+mn-cs"/>
            </a:endParaRPr>
          </a:p>
        </p:txBody>
      </p:sp>
      <p:sp>
        <p:nvSpPr>
          <p:cNvPr id="3" name="TextBox 2">
            <a:extLst>
              <a:ext uri="{FF2B5EF4-FFF2-40B4-BE49-F238E27FC236}">
                <a16:creationId xmlns:a16="http://schemas.microsoft.com/office/drawing/2014/main" id="{7417FDDD-47FE-C7CC-5A07-3F3DC7642F8A}"/>
              </a:ext>
            </a:extLst>
          </p:cNvPr>
          <p:cNvSpPr txBox="1"/>
          <p:nvPr/>
        </p:nvSpPr>
        <p:spPr>
          <a:xfrm>
            <a:off x="5078134" y="6858000"/>
            <a:ext cx="711386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5" tooltip="https://www.medicaljane.com/ailment/prostate-cancer/"/>
              </a:rPr>
              <a:t>This Photo</a:t>
            </a:r>
            <a:r>
              <a:rPr kumimoji="0" lang="en-GB" sz="900" b="0" i="0" u="none" strike="noStrike" kern="1200" cap="none" spc="0" normalizeH="0" baseline="0" noProof="0">
                <a:ln>
                  <a:noFill/>
                </a:ln>
                <a:solidFill>
                  <a:prstClr val="black"/>
                </a:solidFill>
                <a:effectLst/>
                <a:uLnTx/>
                <a:uFillTx/>
                <a:latin typeface="Century Gothic"/>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entury Gothic"/>
                <a:ea typeface="+mn-ea"/>
                <a:cs typeface="+mn-cs"/>
                <a:hlinkClick r:id="rId8" tooltip="https://creativecommons.org/licenses/by-nc-sa/3.0/"/>
              </a:rPr>
              <a:t>CC BY-SA-NC</a:t>
            </a:r>
            <a:endParaRPr kumimoji="0" lang="en-GB" sz="900" b="0" i="0" u="none" strike="noStrike" kern="1200" cap="none" spc="0" normalizeH="0" baseline="0" noProof="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132379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F91FC-4DD1-7B68-0F59-55EA258A1A14}"/>
              </a:ext>
            </a:extLst>
          </p:cNvPr>
          <p:cNvSpPr>
            <a:spLocks noGrp="1"/>
          </p:cNvSpPr>
          <p:nvPr>
            <p:ph type="ctrTitle"/>
          </p:nvPr>
        </p:nvSpPr>
        <p:spPr/>
        <p:txBody>
          <a:bodyPr/>
          <a:lstStyle/>
          <a:p>
            <a:r>
              <a:rPr lang="en-US" sz="4400" dirty="0"/>
              <a:t>Making sense of the diagnosis and the value of peer support</a:t>
            </a:r>
          </a:p>
        </p:txBody>
      </p:sp>
      <p:sp>
        <p:nvSpPr>
          <p:cNvPr id="3" name="Subtitle 2">
            <a:extLst>
              <a:ext uri="{FF2B5EF4-FFF2-40B4-BE49-F238E27FC236}">
                <a16:creationId xmlns:a16="http://schemas.microsoft.com/office/drawing/2014/main" id="{7F577910-A664-5915-4C47-CAC272A10AB0}"/>
              </a:ext>
            </a:extLst>
          </p:cNvPr>
          <p:cNvSpPr>
            <a:spLocks noGrp="1"/>
          </p:cNvSpPr>
          <p:nvPr>
            <p:ph type="subTitle" idx="1"/>
          </p:nvPr>
        </p:nvSpPr>
        <p:spPr/>
        <p:txBody>
          <a:bodyPr/>
          <a:lstStyle/>
          <a:p>
            <a:r>
              <a:rPr lang="en-US" dirty="0"/>
              <a:t>Mark Seaton</a:t>
            </a:r>
          </a:p>
        </p:txBody>
      </p:sp>
    </p:spTree>
    <p:extLst>
      <p:ext uri="{BB962C8B-B14F-4D97-AF65-F5344CB8AC3E}">
        <p14:creationId xmlns:p14="http://schemas.microsoft.com/office/powerpoint/2010/main" val="4006030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7DE67-9A01-6B13-8EB6-9287C9EBDA63}"/>
              </a:ext>
            </a:extLst>
          </p:cNvPr>
          <p:cNvSpPr>
            <a:spLocks noGrp="1"/>
          </p:cNvSpPr>
          <p:nvPr>
            <p:ph type="title"/>
          </p:nvPr>
        </p:nvSpPr>
        <p:spPr/>
        <p:txBody>
          <a:bodyPr/>
          <a:lstStyle/>
          <a:p>
            <a:r>
              <a:rPr lang="en-US" dirty="0"/>
              <a:t>Numbers, numbers, numbers</a:t>
            </a:r>
          </a:p>
        </p:txBody>
      </p:sp>
      <p:sp>
        <p:nvSpPr>
          <p:cNvPr id="3" name="Content Placeholder 2">
            <a:extLst>
              <a:ext uri="{FF2B5EF4-FFF2-40B4-BE49-F238E27FC236}">
                <a16:creationId xmlns:a16="http://schemas.microsoft.com/office/drawing/2014/main" id="{9E114E6F-A4CA-0C65-E424-EBC7852D3C97}"/>
              </a:ext>
            </a:extLst>
          </p:cNvPr>
          <p:cNvSpPr>
            <a:spLocks noGrp="1"/>
          </p:cNvSpPr>
          <p:nvPr>
            <p:ph idx="1"/>
          </p:nvPr>
        </p:nvSpPr>
        <p:spPr/>
        <p:txBody>
          <a:bodyPr>
            <a:normAutofit lnSpcReduction="10000"/>
          </a:bodyPr>
          <a:lstStyle/>
          <a:p>
            <a:r>
              <a:rPr lang="en-US" dirty="0"/>
              <a:t>PSA level</a:t>
            </a:r>
          </a:p>
          <a:p>
            <a:r>
              <a:rPr lang="en-US" dirty="0"/>
              <a:t>PIRADS score ( from MRI- 1-5) </a:t>
            </a:r>
          </a:p>
          <a:p>
            <a:r>
              <a:rPr lang="en-US" dirty="0"/>
              <a:t>Gleason Grade group (1-5)</a:t>
            </a:r>
          </a:p>
          <a:p>
            <a:r>
              <a:rPr lang="en-US" dirty="0"/>
              <a:t>Gleason score ( sum of 2 most common grades found)</a:t>
            </a:r>
          </a:p>
          <a:p>
            <a:r>
              <a:rPr lang="en-US" dirty="0"/>
              <a:t>T-stage (TNM)</a:t>
            </a:r>
          </a:p>
          <a:p>
            <a:r>
              <a:rPr lang="en-US" dirty="0"/>
              <a:t>CPG ( Cambridge prognostic group)- combines PSA, </a:t>
            </a:r>
            <a:r>
              <a:rPr lang="en-US" dirty="0" err="1"/>
              <a:t>gleason</a:t>
            </a:r>
            <a:r>
              <a:rPr lang="en-US" dirty="0"/>
              <a:t> and T-stage to give a prognostic score (1-5)</a:t>
            </a:r>
          </a:p>
        </p:txBody>
      </p:sp>
    </p:spTree>
    <p:extLst>
      <p:ext uri="{BB962C8B-B14F-4D97-AF65-F5344CB8AC3E}">
        <p14:creationId xmlns:p14="http://schemas.microsoft.com/office/powerpoint/2010/main" val="945712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FFA3-F566-71F3-2B0E-6253E437DF13}"/>
              </a:ext>
            </a:extLst>
          </p:cNvPr>
          <p:cNvSpPr>
            <a:spLocks noGrp="1"/>
          </p:cNvSpPr>
          <p:nvPr>
            <p:ph type="title"/>
          </p:nvPr>
        </p:nvSpPr>
        <p:spPr/>
        <p:txBody>
          <a:bodyPr/>
          <a:lstStyle/>
          <a:p>
            <a:r>
              <a:rPr lang="en-US" dirty="0"/>
              <a:t>Gleason grade and score</a:t>
            </a:r>
          </a:p>
        </p:txBody>
      </p:sp>
      <p:sp>
        <p:nvSpPr>
          <p:cNvPr id="3" name="Content Placeholder 2">
            <a:extLst>
              <a:ext uri="{FF2B5EF4-FFF2-40B4-BE49-F238E27FC236}">
                <a16:creationId xmlns:a16="http://schemas.microsoft.com/office/drawing/2014/main" id="{BBF93659-E378-FF3B-EA0A-9E29B07DABF1}"/>
              </a:ext>
            </a:extLst>
          </p:cNvPr>
          <p:cNvSpPr>
            <a:spLocks noGrp="1"/>
          </p:cNvSpPr>
          <p:nvPr>
            <p:ph idx="1"/>
          </p:nvPr>
        </p:nvSpPr>
        <p:spPr/>
        <p:txBody>
          <a:bodyPr/>
          <a:lstStyle/>
          <a:p>
            <a:r>
              <a:rPr lang="en-US" dirty="0"/>
              <a:t>From a biopsy sample the pathologist will grade the cancer cells based on how abnormal they look and how aggressive they are likely to be. Group 1 is least aggressive and 5 is most aggressive.</a:t>
            </a:r>
          </a:p>
          <a:p>
            <a:r>
              <a:rPr lang="en-US" dirty="0"/>
              <a:t>The </a:t>
            </a:r>
            <a:r>
              <a:rPr lang="en-US" dirty="0" err="1"/>
              <a:t>gleason</a:t>
            </a:r>
            <a:r>
              <a:rPr lang="en-US" dirty="0"/>
              <a:t> score is the sum of the 2 most common grades of cancer cells identified in the biopsy ( 6-10)</a:t>
            </a:r>
          </a:p>
        </p:txBody>
      </p:sp>
    </p:spTree>
    <p:extLst>
      <p:ext uri="{BB962C8B-B14F-4D97-AF65-F5344CB8AC3E}">
        <p14:creationId xmlns:p14="http://schemas.microsoft.com/office/powerpoint/2010/main" val="367518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E600D-A869-8762-1551-906698E9AE2F}"/>
              </a:ext>
            </a:extLst>
          </p:cNvPr>
          <p:cNvSpPr>
            <a:spLocks noGrp="1"/>
          </p:cNvSpPr>
          <p:nvPr>
            <p:ph type="title"/>
          </p:nvPr>
        </p:nvSpPr>
        <p:spPr/>
        <p:txBody>
          <a:bodyPr/>
          <a:lstStyle/>
          <a:p>
            <a:r>
              <a:rPr lang="en-US" dirty="0"/>
              <a:t>Examples </a:t>
            </a:r>
            <a:r>
              <a:rPr lang="en-US" sz="2000" dirty="0"/>
              <a:t>(CRUK)</a:t>
            </a:r>
          </a:p>
        </p:txBody>
      </p:sp>
      <p:sp>
        <p:nvSpPr>
          <p:cNvPr id="3" name="Content Placeholder 2">
            <a:extLst>
              <a:ext uri="{FF2B5EF4-FFF2-40B4-BE49-F238E27FC236}">
                <a16:creationId xmlns:a16="http://schemas.microsoft.com/office/drawing/2014/main" id="{8E4D9900-F9FC-10CC-D033-6F616F0B70D1}"/>
              </a:ext>
            </a:extLst>
          </p:cNvPr>
          <p:cNvSpPr>
            <a:spLocks noGrp="1"/>
          </p:cNvSpPr>
          <p:nvPr>
            <p:ph idx="1"/>
          </p:nvPr>
        </p:nvSpPr>
        <p:spPr/>
        <p:txBody>
          <a:bodyPr>
            <a:normAutofit lnSpcReduction="10000"/>
          </a:bodyPr>
          <a:lstStyle/>
          <a:p>
            <a:r>
              <a:rPr lang="en-US" dirty="0"/>
              <a:t>Gleason score 6 (3+3) Grade group1- most of the cells look similar to normal cells- The cancer is likely to grow very slowly if at all.</a:t>
            </a:r>
          </a:p>
          <a:p>
            <a:r>
              <a:rPr lang="en-US" dirty="0"/>
              <a:t>Gleason score 7 (3+4) Grade group 2- most cells look similar to normal, but there are some higher grade cells present- the cancer is likely to grow slowly</a:t>
            </a:r>
          </a:p>
          <a:p>
            <a:r>
              <a:rPr lang="en-US" dirty="0"/>
              <a:t>Gleason score 7 (4+3) Grade group 3- more of the cancer cells are less like normal- and therefore likely to grow at a moderate rate</a:t>
            </a:r>
          </a:p>
          <a:p>
            <a:r>
              <a:rPr lang="en-US" dirty="0"/>
              <a:t>Gleason 9/10 (grade group 5- the majority of cells look very abnormal- the cancer is likely to grow quickly.</a:t>
            </a:r>
          </a:p>
          <a:p>
            <a:endParaRPr lang="en-US" dirty="0"/>
          </a:p>
          <a:p>
            <a:endParaRPr lang="en-US" dirty="0"/>
          </a:p>
        </p:txBody>
      </p:sp>
    </p:spTree>
    <p:extLst>
      <p:ext uri="{BB962C8B-B14F-4D97-AF65-F5344CB8AC3E}">
        <p14:creationId xmlns:p14="http://schemas.microsoft.com/office/powerpoint/2010/main" val="2648913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4538C-770B-8B11-2F9E-EABCAD6603F8}"/>
              </a:ext>
            </a:extLst>
          </p:cNvPr>
          <p:cNvSpPr>
            <a:spLocks noGrp="1"/>
          </p:cNvSpPr>
          <p:nvPr>
            <p:ph type="title"/>
          </p:nvPr>
        </p:nvSpPr>
        <p:spPr/>
        <p:txBody>
          <a:bodyPr/>
          <a:lstStyle/>
          <a:p>
            <a:r>
              <a:rPr lang="en-US" dirty="0"/>
              <a:t>TNM- </a:t>
            </a:r>
            <a:r>
              <a:rPr lang="en-US" dirty="0" err="1"/>
              <a:t>Tumour</a:t>
            </a:r>
            <a:r>
              <a:rPr lang="en-US" dirty="0"/>
              <a:t>, Nodes and Metastases</a:t>
            </a:r>
          </a:p>
        </p:txBody>
      </p:sp>
      <p:sp>
        <p:nvSpPr>
          <p:cNvPr id="3" name="Content Placeholder 2">
            <a:extLst>
              <a:ext uri="{FF2B5EF4-FFF2-40B4-BE49-F238E27FC236}">
                <a16:creationId xmlns:a16="http://schemas.microsoft.com/office/drawing/2014/main" id="{0E6BBCF4-D9A8-84A6-C63F-E69C0CC950AB}"/>
              </a:ext>
            </a:extLst>
          </p:cNvPr>
          <p:cNvSpPr>
            <a:spLocks noGrp="1"/>
          </p:cNvSpPr>
          <p:nvPr>
            <p:ph idx="1"/>
          </p:nvPr>
        </p:nvSpPr>
        <p:spPr/>
        <p:txBody>
          <a:bodyPr/>
          <a:lstStyle/>
          <a:p>
            <a:r>
              <a:rPr lang="en-US" dirty="0"/>
              <a:t>T- staging T2 means confined to the prostate, T3a and T3b are locally advanced. T3a breached the prostate capsule but no other organs, T3b- spread to seminal vesicles. T4 means more widespread.</a:t>
            </a:r>
          </a:p>
          <a:p>
            <a:r>
              <a:rPr lang="en-US" dirty="0"/>
              <a:t>Nodes- means lymph nodes and this will indicate whether the MRI has picked up any cancer in lymph nodes</a:t>
            </a:r>
          </a:p>
          <a:p>
            <a:r>
              <a:rPr lang="en-US" dirty="0"/>
              <a:t>Metastases are sites where the cancer has spread ( T4) and how many.</a:t>
            </a:r>
          </a:p>
          <a:p>
            <a:r>
              <a:rPr lang="en-US" dirty="0"/>
              <a:t>So my cancer was T3aN0M0</a:t>
            </a:r>
          </a:p>
        </p:txBody>
      </p:sp>
    </p:spTree>
    <p:extLst>
      <p:ext uri="{BB962C8B-B14F-4D97-AF65-F5344CB8AC3E}">
        <p14:creationId xmlns:p14="http://schemas.microsoft.com/office/powerpoint/2010/main" val="2248460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D6DE2-4E28-A51A-7874-26D53C66B6A1}"/>
              </a:ext>
            </a:extLst>
          </p:cNvPr>
          <p:cNvSpPr>
            <a:spLocks noGrp="1"/>
          </p:cNvSpPr>
          <p:nvPr>
            <p:ph type="title"/>
          </p:nvPr>
        </p:nvSpPr>
        <p:spPr>
          <a:xfrm>
            <a:off x="1295402" y="982132"/>
            <a:ext cx="9601196" cy="875243"/>
          </a:xfrm>
        </p:spPr>
        <p:txBody>
          <a:bodyPr/>
          <a:lstStyle/>
          <a:p>
            <a:r>
              <a:rPr lang="en-US" dirty="0"/>
              <a:t>The Challenge</a:t>
            </a:r>
          </a:p>
        </p:txBody>
      </p:sp>
      <p:sp>
        <p:nvSpPr>
          <p:cNvPr id="3" name="Content Placeholder 2">
            <a:extLst>
              <a:ext uri="{FF2B5EF4-FFF2-40B4-BE49-F238E27FC236}">
                <a16:creationId xmlns:a16="http://schemas.microsoft.com/office/drawing/2014/main" id="{F70C87FD-4306-9B78-6AC8-A90D9792C43D}"/>
              </a:ext>
            </a:extLst>
          </p:cNvPr>
          <p:cNvSpPr>
            <a:spLocks noGrp="1"/>
          </p:cNvSpPr>
          <p:nvPr>
            <p:ph idx="1"/>
          </p:nvPr>
        </p:nvSpPr>
        <p:spPr>
          <a:xfrm>
            <a:off x="1295401" y="1971675"/>
            <a:ext cx="9601196" cy="3904193"/>
          </a:xfrm>
        </p:spPr>
        <p:txBody>
          <a:bodyPr/>
          <a:lstStyle/>
          <a:p>
            <a:r>
              <a:rPr lang="en-US" dirty="0"/>
              <a:t>The emotional distress for both suffers and partners</a:t>
            </a:r>
          </a:p>
          <a:p>
            <a:r>
              <a:rPr lang="en-US" dirty="0"/>
              <a:t>The lack of any real explanation to enable ordinary people to understand what it all means.</a:t>
            </a:r>
          </a:p>
          <a:p>
            <a:r>
              <a:rPr lang="en-US" dirty="0"/>
              <a:t>Treatment choices- will depend on the individuals overall age, health and the numbers. But often choices will have to be made, but these are BIG choices and require an understanding of the above.</a:t>
            </a:r>
          </a:p>
          <a:p>
            <a:r>
              <a:rPr lang="en-US" dirty="0"/>
              <a:t>Treatment regret- European estimates suggest that up to 40% of men later regret the choice they made!</a:t>
            </a:r>
          </a:p>
        </p:txBody>
      </p:sp>
    </p:spTree>
    <p:extLst>
      <p:ext uri="{BB962C8B-B14F-4D97-AF65-F5344CB8AC3E}">
        <p14:creationId xmlns:p14="http://schemas.microsoft.com/office/powerpoint/2010/main" val="3363243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57FC1-3DD4-C6B5-5288-2E700E6D6695}"/>
              </a:ext>
            </a:extLst>
          </p:cNvPr>
          <p:cNvSpPr>
            <a:spLocks noGrp="1"/>
          </p:cNvSpPr>
          <p:nvPr>
            <p:ph type="title"/>
          </p:nvPr>
        </p:nvSpPr>
        <p:spPr>
          <a:xfrm>
            <a:off x="1295401" y="982133"/>
            <a:ext cx="9601197" cy="723099"/>
          </a:xfrm>
        </p:spPr>
        <p:txBody>
          <a:bodyPr>
            <a:normAutofit fontScale="90000"/>
          </a:bodyPr>
          <a:lstStyle/>
          <a:p>
            <a:r>
              <a:rPr lang="en-US" dirty="0"/>
              <a:t>Some treatment options</a:t>
            </a:r>
          </a:p>
        </p:txBody>
      </p:sp>
      <p:sp>
        <p:nvSpPr>
          <p:cNvPr id="3" name="Content Placeholder 2">
            <a:extLst>
              <a:ext uri="{FF2B5EF4-FFF2-40B4-BE49-F238E27FC236}">
                <a16:creationId xmlns:a16="http://schemas.microsoft.com/office/drawing/2014/main" id="{D7EAD36B-25AA-5F56-D0AF-86C435D8E289}"/>
              </a:ext>
            </a:extLst>
          </p:cNvPr>
          <p:cNvSpPr>
            <a:spLocks noGrp="1"/>
          </p:cNvSpPr>
          <p:nvPr>
            <p:ph idx="1"/>
          </p:nvPr>
        </p:nvSpPr>
        <p:spPr>
          <a:xfrm>
            <a:off x="1295401" y="2533135"/>
            <a:ext cx="9601196" cy="3342733"/>
          </a:xfrm>
        </p:spPr>
        <p:txBody>
          <a:bodyPr>
            <a:normAutofit fontScale="85000" lnSpcReduction="10000"/>
          </a:bodyPr>
          <a:lstStyle/>
          <a:p>
            <a:r>
              <a:rPr lang="en-US" dirty="0"/>
              <a:t>Active surveillance- offered in low grade cancers- </a:t>
            </a:r>
            <a:r>
              <a:rPr lang="en-US" dirty="0" err="1"/>
              <a:t>gleason</a:t>
            </a:r>
            <a:r>
              <a:rPr lang="en-US" dirty="0"/>
              <a:t> 6 or 7(3+4)- no immediate treatment deemed necessary, but 3 monthly PSA and annual MRI(minimum).</a:t>
            </a:r>
          </a:p>
          <a:p>
            <a:r>
              <a:rPr lang="en-US" dirty="0"/>
              <a:t>Radical prostatectomy- surgical removal. Urinary incontinence is likely at least for 3-4 months, Erectile dysfunction(ED) common. Time off work!</a:t>
            </a:r>
          </a:p>
          <a:p>
            <a:r>
              <a:rPr lang="en-US" dirty="0"/>
              <a:t>Hormonal treatment + radiotherapy. Hormonal treatments block the effect of testosterone and result in loss of muscle mass, weight gain, mood swings , hot sweats. This shrinks the </a:t>
            </a:r>
            <a:r>
              <a:rPr lang="en-US" dirty="0" err="1"/>
              <a:t>tumour</a:t>
            </a:r>
            <a:r>
              <a:rPr lang="en-US" dirty="0"/>
              <a:t> prior to radiotherapy- typically 20 sessions 5 days a week for 4 weeks. The radiotherapy can cause bowel damage, leading to </a:t>
            </a:r>
            <a:r>
              <a:rPr lang="en-US" dirty="0" err="1"/>
              <a:t>faecal</a:t>
            </a:r>
            <a:r>
              <a:rPr lang="en-US" dirty="0"/>
              <a:t> urgency and incontinence, and also ED. Shorter courses of radiotherapy SABR are now being rolled out ( 5 days)</a:t>
            </a:r>
          </a:p>
          <a:p>
            <a:r>
              <a:rPr lang="en-US" dirty="0"/>
              <a:t>Not all treatment options will be offered by your local hospital!</a:t>
            </a:r>
          </a:p>
        </p:txBody>
      </p:sp>
    </p:spTree>
    <p:extLst>
      <p:ext uri="{BB962C8B-B14F-4D97-AF65-F5344CB8AC3E}">
        <p14:creationId xmlns:p14="http://schemas.microsoft.com/office/powerpoint/2010/main" val="1262583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FFBB6-6538-9B42-4688-F5C2A02C6C58}"/>
              </a:ext>
            </a:extLst>
          </p:cNvPr>
          <p:cNvSpPr>
            <a:spLocks noGrp="1"/>
          </p:cNvSpPr>
          <p:nvPr>
            <p:ph type="title"/>
          </p:nvPr>
        </p:nvSpPr>
        <p:spPr>
          <a:xfrm>
            <a:off x="1295401" y="982133"/>
            <a:ext cx="9601197" cy="611890"/>
          </a:xfrm>
        </p:spPr>
        <p:txBody>
          <a:bodyPr>
            <a:normAutofit fontScale="90000"/>
          </a:bodyPr>
          <a:lstStyle/>
          <a:p>
            <a:r>
              <a:rPr lang="en-US" dirty="0"/>
              <a:t>The value of peer support</a:t>
            </a:r>
          </a:p>
        </p:txBody>
      </p:sp>
      <p:sp>
        <p:nvSpPr>
          <p:cNvPr id="3" name="Content Placeholder 2">
            <a:extLst>
              <a:ext uri="{FF2B5EF4-FFF2-40B4-BE49-F238E27FC236}">
                <a16:creationId xmlns:a16="http://schemas.microsoft.com/office/drawing/2014/main" id="{D5290C5F-61CC-C0AB-11CD-6B92EE551FE4}"/>
              </a:ext>
            </a:extLst>
          </p:cNvPr>
          <p:cNvSpPr>
            <a:spLocks noGrp="1"/>
          </p:cNvSpPr>
          <p:nvPr>
            <p:ph idx="1"/>
          </p:nvPr>
        </p:nvSpPr>
        <p:spPr>
          <a:xfrm>
            <a:off x="1295400" y="2001795"/>
            <a:ext cx="9601197" cy="4151869"/>
          </a:xfrm>
        </p:spPr>
        <p:txBody>
          <a:bodyPr>
            <a:normAutofit fontScale="92500" lnSpcReduction="20000"/>
          </a:bodyPr>
          <a:lstStyle/>
          <a:p>
            <a:r>
              <a:rPr lang="en-US" dirty="0"/>
              <a:t>Talk to people that have been through it. Both men and their partners</a:t>
            </a:r>
          </a:p>
          <a:p>
            <a:r>
              <a:rPr lang="en-US" dirty="0"/>
              <a:t>They can help explain the numbers and diagnosis</a:t>
            </a:r>
          </a:p>
          <a:p>
            <a:r>
              <a:rPr lang="en-US" dirty="0"/>
              <a:t>Listen to their stories and see what resonates with you- make the right decision for you!</a:t>
            </a:r>
          </a:p>
          <a:p>
            <a:r>
              <a:rPr lang="en-US" dirty="0"/>
              <a:t>Signpost to resources and other treatment options that may only be available at a regional level. ( focal therapies)</a:t>
            </a:r>
          </a:p>
          <a:p>
            <a:r>
              <a:rPr lang="en-US" dirty="0"/>
              <a:t>Tackle Prostate Cancer supports 164 peer support groups around the country  of which there are 3 in Staffordshire.</a:t>
            </a:r>
          </a:p>
          <a:p>
            <a:pPr lvl="1"/>
            <a:r>
              <a:rPr lang="en-US" dirty="0"/>
              <a:t>Stafford and Surrounds</a:t>
            </a:r>
          </a:p>
          <a:p>
            <a:pPr lvl="1"/>
            <a:r>
              <a:rPr lang="en-US" dirty="0"/>
              <a:t>North Staffordshire (S-o-T)</a:t>
            </a:r>
          </a:p>
          <a:p>
            <a:pPr lvl="1"/>
            <a:r>
              <a:rPr lang="en-US" dirty="0"/>
              <a:t>Burton</a:t>
            </a:r>
          </a:p>
        </p:txBody>
      </p:sp>
    </p:spTree>
    <p:extLst>
      <p:ext uri="{BB962C8B-B14F-4D97-AF65-F5344CB8AC3E}">
        <p14:creationId xmlns:p14="http://schemas.microsoft.com/office/powerpoint/2010/main" val="358642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C2A45-0CB2-F919-A37E-14B04F42C338}"/>
              </a:ext>
            </a:extLst>
          </p:cNvPr>
          <p:cNvSpPr>
            <a:spLocks noGrp="1"/>
          </p:cNvSpPr>
          <p:nvPr>
            <p:ph type="title"/>
          </p:nvPr>
        </p:nvSpPr>
        <p:spPr/>
        <p:txBody>
          <a:bodyPr/>
          <a:lstStyle/>
          <a:p>
            <a:r>
              <a:rPr lang="en-US" dirty="0"/>
              <a:t>Before we take a break!</a:t>
            </a:r>
          </a:p>
        </p:txBody>
      </p:sp>
      <p:sp>
        <p:nvSpPr>
          <p:cNvPr id="3" name="Content Placeholder 2">
            <a:extLst>
              <a:ext uri="{FF2B5EF4-FFF2-40B4-BE49-F238E27FC236}">
                <a16:creationId xmlns:a16="http://schemas.microsoft.com/office/drawing/2014/main" id="{1CDFAC60-0814-3A11-D1F4-5711FE1BD9EF}"/>
              </a:ext>
            </a:extLst>
          </p:cNvPr>
          <p:cNvSpPr>
            <a:spLocks noGrp="1"/>
          </p:cNvSpPr>
          <p:nvPr>
            <p:ph idx="1"/>
          </p:nvPr>
        </p:nvSpPr>
        <p:spPr/>
        <p:txBody>
          <a:bodyPr/>
          <a:lstStyle/>
          <a:p>
            <a:r>
              <a:rPr lang="en-US" dirty="0"/>
              <a:t>Post it notes for questions</a:t>
            </a:r>
          </a:p>
          <a:p>
            <a:r>
              <a:rPr lang="en-US" dirty="0"/>
              <a:t>Please talk to our team</a:t>
            </a:r>
          </a:p>
          <a:p>
            <a:r>
              <a:rPr lang="en-US"/>
              <a:t>Back by………</a:t>
            </a:r>
          </a:p>
        </p:txBody>
      </p:sp>
    </p:spTree>
    <p:extLst>
      <p:ext uri="{BB962C8B-B14F-4D97-AF65-F5344CB8AC3E}">
        <p14:creationId xmlns:p14="http://schemas.microsoft.com/office/powerpoint/2010/main" val="167470051"/>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Brush">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 id="{83ACE2F6-3F27-4C0C-9F26-3A644E012A31}" vid="{2791EB26-28CE-473B-9B2E-6D68997E8991}"/>
    </a:ext>
  </a:ext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Vapor Trail</Template>
  <TotalTime>12</TotalTime>
  <Words>2192</Words>
  <Application>Microsoft Macintosh PowerPoint</Application>
  <PresentationFormat>Widescreen</PresentationFormat>
  <Paragraphs>229</Paragraphs>
  <Slides>33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33</vt:i4>
      </vt:variant>
    </vt:vector>
  </HeadingPairs>
  <TitlesOfParts>
    <vt:vector size="42" baseType="lpstr">
      <vt:lpstr>Aptos</vt:lpstr>
      <vt:lpstr>Arial</vt:lpstr>
      <vt:lpstr>Calibri</vt:lpstr>
      <vt:lpstr>Century Gothic</vt:lpstr>
      <vt:lpstr>Elephant</vt:lpstr>
      <vt:lpstr>Garamond</vt:lpstr>
      <vt:lpstr>Vapor Trail</vt:lpstr>
      <vt:lpstr>Brush</vt:lpstr>
      <vt:lpstr>Organic</vt:lpstr>
      <vt:lpstr>ProstaTe Awareness EvenIng</vt:lpstr>
      <vt:lpstr>Programme</vt:lpstr>
      <vt:lpstr>All about the  Prostate</vt:lpstr>
      <vt:lpstr>Agenda</vt:lpstr>
      <vt:lpstr>Where is it? </vt:lpstr>
      <vt:lpstr>What does it do? </vt:lpstr>
      <vt:lpstr>3 Main conditions that can affect the Prostate </vt:lpstr>
      <vt:lpstr>Benign Prostatic Enlargement (BPH,BPE)</vt:lpstr>
      <vt:lpstr>Prostatitis</vt:lpstr>
      <vt:lpstr>Prostate cancer </vt:lpstr>
      <vt:lpstr>Key message</vt:lpstr>
      <vt:lpstr>Thank you</vt:lpstr>
      <vt:lpstr>PSA Testing and Screening For Prostate Cancer</vt:lpstr>
      <vt:lpstr>What is PSA</vt:lpstr>
      <vt:lpstr>So why do PSA testing?</vt:lpstr>
      <vt:lpstr>Prostate Cancer Screening</vt:lpstr>
      <vt:lpstr>What happens if your PSA is raised? The diagnostic process</vt:lpstr>
      <vt:lpstr>Agenda</vt:lpstr>
      <vt:lpstr>GP Considerations</vt:lpstr>
      <vt:lpstr>Referral to Urology</vt:lpstr>
      <vt:lpstr>MRI</vt:lpstr>
      <vt:lpstr>Prostate Biopsies</vt:lpstr>
      <vt:lpstr>PSA raises the suspicion – MRI investigates – Biopsy confirms. </vt:lpstr>
      <vt:lpstr>Thank you</vt:lpstr>
      <vt:lpstr>Making sense of the diagnosis and the value of peer support</vt:lpstr>
      <vt:lpstr>Numbers, numbers, numbers</vt:lpstr>
      <vt:lpstr>Gleason grade and score</vt:lpstr>
      <vt:lpstr>Examples (CRUK)</vt:lpstr>
      <vt:lpstr>TNM- Tumour, Nodes and Metastases</vt:lpstr>
      <vt:lpstr>The Challenge</vt:lpstr>
      <vt:lpstr>Some treatment options</vt:lpstr>
      <vt:lpstr>The value of peer support</vt:lpstr>
      <vt:lpstr>Before we take a break!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Seaton</dc:creator>
  <cp:lastModifiedBy>Mark Seaton</cp:lastModifiedBy>
  <cp:revision>3</cp:revision>
  <dcterms:created xsi:type="dcterms:W3CDTF">2026-10-02T07:50:42Z</dcterms:created>
  <dcterms:modified xsi:type="dcterms:W3CDTF">2026-10-19T07:50:46Z</dcterms:modified>
</cp:coreProperties>
</file>